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49338" y="9260027"/>
            <a:ext cx="194055" cy="1874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9195" y="5279135"/>
            <a:ext cx="4572000" cy="2339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096511" y="7767828"/>
            <a:ext cx="2746247" cy="1979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2468"/>
            <a:ext cx="6886575" cy="4854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254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Lecture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9: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and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witc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ng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irc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Beca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lvl="1" marL="469900" marR="13335" indent="-229235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5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unic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re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5" b="1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ad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ge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75"/>
              </a:spcBef>
            </a:pPr>
            <a:r>
              <a:rPr dirty="0" smtClean="0" sz="140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dv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ge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effi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3335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-so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S),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-dra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(CB),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CC,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CB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BJ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(c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B,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C).</a:t>
            </a:r>
            <a:endParaRPr sz="1400">
              <a:latin typeface="Times New Roman"/>
              <a:cs typeface="Times New Roman"/>
            </a:endParaRPr>
          </a:p>
          <a:p>
            <a:pPr marL="239395" marR="15875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3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bec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se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either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3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width </a:t>
            </a:r>
            <a:r>
              <a:rPr dirty="0" smtClean="0" sz="1400" spc="-25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odu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5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9.1 The </a:t>
            </a:r>
            <a:r>
              <a:rPr dirty="0" smtClean="0" sz="1400" spc="-2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urce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3"/>
              </a:spcBef>
            </a:pPr>
            <a:endParaRPr sz="750"/>
          </a:p>
          <a:p>
            <a:pPr algn="just" marL="239395" marR="13970" indent="-227329">
              <a:lnSpc>
                <a:spcPct val="12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14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ode</a:t>
            </a:r>
            <a:r>
              <a:rPr dirty="0" smtClean="0" sz="1400" spc="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baseline="27777" sz="1500" spc="-7">
                <a:latin typeface="Cambria Math"/>
                <a:cs typeface="Cambria Math"/>
              </a:rPr>
              <a:t>´</a:t>
            </a:r>
            <a:r>
              <a:rPr dirty="0" smtClean="0" baseline="27777" sz="1500" spc="-7">
                <a:latin typeface="Cambria Math"/>
                <a:cs typeface="Cambria Math"/>
              </a:rPr>
              <a:t>  </a:t>
            </a:r>
            <a:r>
              <a:rPr dirty="0" smtClean="0" baseline="27777" sz="1500" spc="-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 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o,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baseline="27777" sz="1500" spc="-7">
                <a:latin typeface="Cambria Math"/>
                <a:cs typeface="Cambria Math"/>
              </a:rPr>
              <a:t>´</a:t>
            </a:r>
            <a:r>
              <a:rPr dirty="0" smtClean="0" baseline="27777" sz="1500" spc="-7">
                <a:latin typeface="Cambria Math"/>
                <a:cs typeface="Cambria Math"/>
              </a:rPr>
              <a:t> </a:t>
            </a:r>
            <a:r>
              <a:rPr dirty="0" smtClean="0" baseline="27777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0">
                <a:latin typeface="Times New Roman"/>
                <a:cs typeface="Times New Roman"/>
              </a:rPr>
              <a:t> 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relat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066347"/>
            <a:ext cx="1492885" cy="411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92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ci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7574533"/>
            <a:ext cx="6885940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-2.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ac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8147557"/>
            <a:ext cx="89408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8858" y="8147557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4904" y="8677350"/>
            <a:ext cx="2633980" cy="4146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</a:t>
            </a:r>
            <a:r>
              <a:rPr dirty="0" smtClean="0" sz="1200" spc="10">
                <a:latin typeface="Times New Roman"/>
                <a:cs typeface="Times New Roman"/>
              </a:rPr>
              <a:t>9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2: 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implifi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 with an 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ac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 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sis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4272" y="2744723"/>
            <a:ext cx="5757672" cy="107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665987" y="7345680"/>
            <a:ext cx="3323844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2468"/>
            <a:ext cx="6885305" cy="1955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9.4 The </a:t>
            </a:r>
            <a:r>
              <a:rPr dirty="0" smtClean="0" sz="1400" spc="-2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ss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5"/>
              </a:spcBef>
            </a:pPr>
            <a:endParaRPr sz="750"/>
          </a:p>
          <a:p>
            <a:pPr algn="just"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off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(i.e,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4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basic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cla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(P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M)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P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4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20816" y="2580385"/>
            <a:ext cx="257860" cy="0"/>
          </a:xfrm>
          <a:custGeom>
            <a:avLst/>
            <a:gdLst/>
            <a:ahLst/>
            <a:cxnLst/>
            <a:rect l="l" t="t" r="r" b="b"/>
            <a:pathLst>
              <a:path w="257860" h="0">
                <a:moveTo>
                  <a:pt x="0" y="0"/>
                </a:moveTo>
                <a:lnTo>
                  <a:pt x="25786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1576" y="2452878"/>
            <a:ext cx="5433695" cy="304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8125" indent="-226060">
              <a:lnSpc>
                <a:spcPct val="100000"/>
              </a:lnSpc>
              <a:buFont typeface="Wingdings"/>
              <a:buChar char=""/>
              <a:tabLst>
                <a:tab pos="238125" algn="l"/>
                <a:tab pos="51555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%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𝜂</a:t>
            </a:r>
            <a:r>
              <a:rPr dirty="0" smtClean="0" baseline="-16666" sz="1500" spc="-15">
                <a:latin typeface="Cambria Math"/>
                <a:cs typeface="Cambria Math"/>
              </a:rPr>
              <a:t>�𝑎𝑥</a:t>
            </a:r>
            <a:r>
              <a:rPr dirty="0" smtClean="0" sz="1400" spc="-10">
                <a:latin typeface="Cambria Math"/>
                <a:cs typeface="Cambria Math"/>
              </a:rPr>
              <a:t>= </a:t>
            </a:r>
            <a:r>
              <a:rPr dirty="0" smtClean="0" sz="1400" spc="-130">
                <a:latin typeface="Cambria Math"/>
                <a:cs typeface="Cambria Math"/>
              </a:rPr>
              <a:t> </a:t>
            </a:r>
            <a:r>
              <a:rPr dirty="0" smtClean="0" baseline="-38888" sz="1500" spc="-15">
                <a:latin typeface="Cambria Math"/>
                <a:cs typeface="Cambria Math"/>
              </a:rPr>
              <a:t>�</a:t>
            </a:r>
            <a:r>
              <a:rPr dirty="0" smtClean="0" baseline="-38888" sz="1500" spc="-15">
                <a:latin typeface="Cambria Math"/>
                <a:cs typeface="Cambria Math"/>
              </a:rPr>
              <a:t>	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8888" sz="1500" spc="-15">
                <a:latin typeface="Cambria Math"/>
                <a:cs typeface="Cambria Math"/>
              </a:rPr>
              <a:t>�</a:t>
            </a:r>
            <a:endParaRPr baseline="-38888"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8116" y="2424430"/>
            <a:ext cx="936625" cy="159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71195" algn="l"/>
              </a:tabLst>
            </a:pPr>
            <a:r>
              <a:rPr dirty="0" smtClean="0" baseline="11111" sz="1500" spc="-172">
                <a:latin typeface="Cambria Math"/>
                <a:cs typeface="Cambria Math"/>
              </a:rPr>
              <a:t>�</a:t>
            </a:r>
            <a:r>
              <a:rPr dirty="0" smtClean="0" sz="800" spc="0">
                <a:latin typeface="Cambria Math"/>
                <a:cs typeface="Cambria Math"/>
              </a:rPr>
              <a:t>𝑜</a:t>
            </a:r>
            <a:r>
              <a:rPr dirty="0" smtClean="0" sz="800" spc="-5">
                <a:latin typeface="Cambria Math"/>
                <a:cs typeface="Cambria Math"/>
              </a:rPr>
              <a:t>�</a:t>
            </a:r>
            <a:r>
              <a:rPr dirty="0" smtClean="0" sz="800" spc="0">
                <a:latin typeface="Cambria Math"/>
                <a:cs typeface="Cambria Math"/>
              </a:rPr>
              <a:t>�	</a:t>
            </a:r>
            <a:r>
              <a:rPr dirty="0" smtClean="0" baseline="11111" sz="1500" spc="-172">
                <a:latin typeface="Cambria Math"/>
                <a:cs typeface="Cambria Math"/>
              </a:rPr>
              <a:t>�</a:t>
            </a:r>
            <a:r>
              <a:rPr dirty="0" smtClean="0" sz="800" spc="0">
                <a:latin typeface="Cambria Math"/>
                <a:cs typeface="Cambria Math"/>
              </a:rPr>
              <a:t>𝑜</a:t>
            </a:r>
            <a:r>
              <a:rPr dirty="0" smtClean="0" sz="800" spc="-5">
                <a:latin typeface="Cambria Math"/>
                <a:cs typeface="Cambria Math"/>
              </a:rPr>
              <a:t>�</a:t>
            </a:r>
            <a:r>
              <a:rPr dirty="0" smtClean="0" sz="800" spc="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889" y="2644902"/>
            <a:ext cx="18669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Cambria Math"/>
                <a:cs typeface="Cambria Math"/>
              </a:rPr>
              <a:t>�𝑜�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6282" y="2644902"/>
            <a:ext cx="54800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75285" algn="l"/>
              </a:tabLst>
            </a:pPr>
            <a:r>
              <a:rPr dirty="0" smtClean="0" sz="800">
                <a:latin typeface="Cambria Math"/>
                <a:cs typeface="Cambria Math"/>
              </a:rPr>
              <a:t>𝑜</a:t>
            </a:r>
            <a:r>
              <a:rPr dirty="0" smtClean="0" sz="800" spc="-5">
                <a:latin typeface="Cambria Math"/>
                <a:cs typeface="Cambria Math"/>
              </a:rPr>
              <a:t>�</a:t>
            </a:r>
            <a:r>
              <a:rPr dirty="0" smtClean="0" sz="800" spc="0">
                <a:latin typeface="Cambria Math"/>
                <a:cs typeface="Cambria Math"/>
              </a:rPr>
              <a:t>�	</a:t>
            </a:r>
            <a:r>
              <a:rPr dirty="0" smtClean="0" sz="800" spc="-5">
                <a:latin typeface="Cambria Math"/>
                <a:cs typeface="Cambria Math"/>
              </a:rPr>
              <a:t>𝐷�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5258" y="2593593"/>
            <a:ext cx="19875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30">
                <a:latin typeface="Cambria Math"/>
                <a:cs typeface="Cambria Math"/>
              </a:rPr>
              <a:t>+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10402" y="2580385"/>
            <a:ext cx="595883" cy="0"/>
          </a:xfrm>
          <a:custGeom>
            <a:avLst/>
            <a:gdLst/>
            <a:ahLst/>
            <a:cxnLst/>
            <a:rect l="l" t="t" r="r" b="b"/>
            <a:pathLst>
              <a:path w="595883" h="0">
                <a:moveTo>
                  <a:pt x="0" y="0"/>
                </a:moveTo>
                <a:lnTo>
                  <a:pt x="59588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642354" y="2452878"/>
            <a:ext cx="3073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3013202"/>
            <a:ext cx="6885940" cy="4154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0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 marR="5900420">
              <a:lnSpc>
                <a:spcPct val="122500"/>
              </a:lnSpc>
              <a:spcBef>
                <a:spcPts val="15"/>
              </a:spcBef>
            </a:pP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sic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lass 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udio amplifi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8"/>
              </a:spcBef>
            </a:pPr>
            <a:endParaRPr sz="550"/>
          </a:p>
          <a:p>
            <a:pPr algn="just" marL="12700" marR="14604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12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 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 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 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 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tary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 marL="12700" marR="17145">
              <a:lnSpc>
                <a:spcPct val="110700"/>
              </a:lnSpc>
              <a:spcBef>
                <a:spcPts val="25"/>
              </a:spcBef>
            </a:pPr>
            <a:r>
              <a:rPr dirty="0" smtClean="0" sz="1400" spc="-5">
                <a:latin typeface="Cambria Math"/>
                <a:cs typeface="Cambria Math"/>
              </a:rPr>
              <a:t>±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ter,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7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300" spc="-160">
                <a:latin typeface="Cambria Math"/>
                <a:cs typeface="Cambria Math"/>
              </a:rPr>
              <a:t>�</a:t>
            </a:r>
            <a:r>
              <a:rPr dirty="0" smtClean="0" baseline="-15432" sz="1350" spc="0">
                <a:latin typeface="Cambria Math"/>
                <a:cs typeface="Cambria Math"/>
              </a:rPr>
              <a:t>��� </a:t>
            </a:r>
            <a:r>
              <a:rPr dirty="0" smtClean="0" baseline="-15432" sz="1350" spc="67">
                <a:latin typeface="Cambria Math"/>
                <a:cs typeface="Cambria Math"/>
              </a:rPr>
              <a:t> </a:t>
            </a:r>
            <a:r>
              <a:rPr dirty="0" smtClean="0" sz="1300" spc="-10">
                <a:latin typeface="Cambria Math"/>
                <a:cs typeface="Cambria Math"/>
              </a:rPr>
              <a:t>=</a:t>
            </a:r>
            <a:r>
              <a:rPr dirty="0" smtClean="0" sz="1300" spc="75">
                <a:latin typeface="Cambria Math"/>
                <a:cs typeface="Cambria Math"/>
              </a:rPr>
              <a:t> </a:t>
            </a:r>
            <a:r>
              <a:rPr dirty="0" smtClean="0" sz="1300" spc="40">
                <a:latin typeface="Cambria Math"/>
                <a:cs typeface="Cambria Math"/>
              </a:rPr>
              <a:t>(</a:t>
            </a:r>
            <a:r>
              <a:rPr dirty="0" smtClean="0" sz="1300" spc="-180">
                <a:latin typeface="Cambria Math"/>
                <a:cs typeface="Cambria Math"/>
              </a:rPr>
              <a:t>�</a:t>
            </a:r>
            <a:r>
              <a:rPr dirty="0" smtClean="0" baseline="-15432" sz="1350" spc="89">
                <a:latin typeface="Cambria Math"/>
                <a:cs typeface="Cambria Math"/>
              </a:rPr>
              <a:t>D</a:t>
            </a:r>
            <a:r>
              <a:rPr dirty="0" smtClean="0" baseline="-15432" sz="1350" spc="97">
                <a:latin typeface="Cambria Math"/>
                <a:cs typeface="Cambria Math"/>
              </a:rPr>
              <a:t>D</a:t>
            </a:r>
            <a:r>
              <a:rPr dirty="0" smtClean="0" baseline="-15432" sz="1350" spc="97">
                <a:latin typeface="Cambria Math"/>
                <a:cs typeface="Cambria Math"/>
              </a:rPr>
              <a:t> </a:t>
            </a:r>
            <a:r>
              <a:rPr dirty="0" smtClean="0" baseline="-15432" sz="1350" spc="-89">
                <a:latin typeface="Cambria Math"/>
                <a:cs typeface="Cambria Math"/>
              </a:rPr>
              <a:t> </a:t>
            </a:r>
            <a:r>
              <a:rPr dirty="0" smtClean="0" sz="1300" spc="-10">
                <a:latin typeface="Cambria Math"/>
                <a:cs typeface="Cambria Math"/>
              </a:rPr>
              <a:t>−</a:t>
            </a:r>
            <a:r>
              <a:rPr dirty="0" smtClean="0" sz="1300" spc="5">
                <a:latin typeface="Cambria Math"/>
                <a:cs typeface="Cambria Math"/>
              </a:rPr>
              <a:t> </a:t>
            </a:r>
            <a:r>
              <a:rPr dirty="0" smtClean="0" sz="1300" spc="-180">
                <a:latin typeface="Cambria Math"/>
                <a:cs typeface="Cambria Math"/>
              </a:rPr>
              <a:t>�</a:t>
            </a:r>
            <a:r>
              <a:rPr dirty="0" smtClean="0" baseline="-15432" sz="1350" spc="0">
                <a:latin typeface="Cambria Math"/>
                <a:cs typeface="Cambria Math"/>
              </a:rPr>
              <a:t>�</a:t>
            </a:r>
            <a:r>
              <a:rPr dirty="0" smtClean="0" baseline="-15432" sz="1350" spc="-179">
                <a:latin typeface="Cambria Math"/>
                <a:cs typeface="Cambria Math"/>
              </a:rPr>
              <a:t> </a:t>
            </a:r>
            <a:r>
              <a:rPr dirty="0" smtClean="0" sz="1300" spc="40">
                <a:latin typeface="Cambria Math"/>
                <a:cs typeface="Cambria Math"/>
              </a:rPr>
              <a:t>)</a:t>
            </a:r>
            <a:r>
              <a:rPr dirty="0" smtClean="0" sz="1300" spc="-15">
                <a:latin typeface="Cambria Math"/>
                <a:cs typeface="Cambria Math"/>
              </a:rPr>
              <a:t>𝐼</a:t>
            </a:r>
            <a:r>
              <a:rPr dirty="0" smtClean="0" baseline="-15432" sz="1350" spc="-22">
                <a:latin typeface="Cambria Math"/>
                <a:cs typeface="Cambria Math"/>
              </a:rPr>
              <a:t>𝐿</a:t>
            </a:r>
            <a:r>
              <a:rPr dirty="0" smtClean="0" sz="1300" spc="-10">
                <a:latin typeface="Cambria Math"/>
                <a:cs typeface="Cambria Math"/>
              </a:rPr>
              <a:t>=</a:t>
            </a:r>
            <a:r>
              <a:rPr dirty="0" smtClean="0" sz="1300" spc="75">
                <a:latin typeface="Cambria Math"/>
                <a:cs typeface="Cambria Math"/>
              </a:rPr>
              <a:t> </a:t>
            </a:r>
            <a:r>
              <a:rPr dirty="0" smtClean="0" baseline="2136" sz="1950" spc="-15">
                <a:latin typeface="Cambria Math"/>
                <a:cs typeface="Cambria Math"/>
              </a:rPr>
              <a:t>(</a:t>
            </a:r>
            <a:r>
              <a:rPr dirty="0" smtClean="0" sz="1300" spc="-10">
                <a:latin typeface="Cambria Math"/>
                <a:cs typeface="Cambria Math"/>
              </a:rPr>
              <a:t>15</a:t>
            </a:r>
            <a:r>
              <a:rPr dirty="0" smtClean="0" sz="1300" spc="-10">
                <a:latin typeface="Cambria Math"/>
                <a:cs typeface="Cambria Math"/>
              </a:rPr>
              <a:t> </a:t>
            </a:r>
            <a:r>
              <a:rPr dirty="0" smtClean="0" sz="1300" spc="-10">
                <a:latin typeface="Cambria Math"/>
                <a:cs typeface="Cambria Math"/>
              </a:rPr>
              <a:t>V</a:t>
            </a:r>
            <a:r>
              <a:rPr dirty="0" smtClean="0" sz="1300" spc="-5">
                <a:latin typeface="Cambria Math"/>
                <a:cs typeface="Cambria Math"/>
              </a:rPr>
              <a:t> </a:t>
            </a:r>
            <a:r>
              <a:rPr dirty="0" smtClean="0" sz="1300" spc="-10">
                <a:latin typeface="Cambria Math"/>
                <a:cs typeface="Cambria Math"/>
              </a:rPr>
              <a:t>−</a:t>
            </a:r>
            <a:r>
              <a:rPr dirty="0" smtClean="0" sz="1300" spc="5">
                <a:latin typeface="Cambria Math"/>
                <a:cs typeface="Cambria Math"/>
              </a:rPr>
              <a:t> </a:t>
            </a:r>
            <a:r>
              <a:rPr dirty="0" smtClean="0" sz="1300" spc="-10">
                <a:latin typeface="Cambria Math"/>
                <a:cs typeface="Cambria Math"/>
              </a:rPr>
              <a:t>0</a:t>
            </a:r>
            <a:r>
              <a:rPr dirty="0" smtClean="0" sz="1300" spc="5">
                <a:latin typeface="Cambria Math"/>
                <a:cs typeface="Cambria Math"/>
              </a:rPr>
              <a:t>.</a:t>
            </a:r>
            <a:r>
              <a:rPr dirty="0" smtClean="0" sz="1300" spc="-10">
                <a:latin typeface="Cambria Math"/>
                <a:cs typeface="Cambria Math"/>
              </a:rPr>
              <a:t>4</a:t>
            </a:r>
            <a:r>
              <a:rPr dirty="0" smtClean="0" sz="1300" spc="5">
                <a:latin typeface="Cambria Math"/>
                <a:cs typeface="Cambria Math"/>
              </a:rPr>
              <a:t> </a:t>
            </a:r>
            <a:r>
              <a:rPr dirty="0" smtClean="0" sz="1300" spc="-15">
                <a:latin typeface="Cambria Math"/>
                <a:cs typeface="Cambria Math"/>
              </a:rPr>
              <a:t>V</a:t>
            </a:r>
            <a:r>
              <a:rPr dirty="0" smtClean="0" baseline="2136" sz="1950" spc="-15">
                <a:latin typeface="Cambria Math"/>
                <a:cs typeface="Cambria Math"/>
              </a:rPr>
              <a:t>)(</a:t>
            </a:r>
            <a:r>
              <a:rPr dirty="0" smtClean="0" sz="1300" spc="-10">
                <a:latin typeface="Cambria Math"/>
                <a:cs typeface="Cambria Math"/>
              </a:rPr>
              <a:t>0</a:t>
            </a:r>
            <a:r>
              <a:rPr dirty="0" smtClean="0" sz="1300" spc="-10">
                <a:latin typeface="Cambria Math"/>
                <a:cs typeface="Cambria Math"/>
              </a:rPr>
              <a:t>.</a:t>
            </a:r>
            <a:r>
              <a:rPr dirty="0" smtClean="0" sz="1300" spc="-10">
                <a:latin typeface="Cambria Math"/>
                <a:cs typeface="Cambria Math"/>
              </a:rPr>
              <a:t>5</a:t>
            </a:r>
            <a:r>
              <a:rPr dirty="0" smtClean="0" sz="1300" spc="-10">
                <a:latin typeface="Cambria Math"/>
                <a:cs typeface="Cambria Math"/>
              </a:rPr>
              <a:t> </a:t>
            </a:r>
            <a:r>
              <a:rPr dirty="0" smtClean="0" sz="1300" spc="-15">
                <a:latin typeface="Cambria Math"/>
                <a:cs typeface="Cambria Math"/>
              </a:rPr>
              <a:t>A</a:t>
            </a:r>
            <a:r>
              <a:rPr dirty="0" smtClean="0" baseline="2136" sz="1950" spc="-15">
                <a:latin typeface="Cambria Math"/>
                <a:cs typeface="Cambria Math"/>
              </a:rPr>
              <a:t>)</a:t>
            </a:r>
            <a:r>
              <a:rPr dirty="0" smtClean="0" baseline="2136" sz="1950" spc="112">
                <a:latin typeface="Cambria Math"/>
                <a:cs typeface="Cambria Math"/>
              </a:rPr>
              <a:t> </a:t>
            </a:r>
            <a:r>
              <a:rPr dirty="0" smtClean="0" sz="1300" spc="-10">
                <a:latin typeface="Cambria Math"/>
                <a:cs typeface="Cambria Math"/>
              </a:rPr>
              <a:t>=</a:t>
            </a:r>
            <a:r>
              <a:rPr dirty="0" smtClean="0" sz="1300" spc="75">
                <a:latin typeface="Cambria Math"/>
                <a:cs typeface="Cambria Math"/>
              </a:rPr>
              <a:t> </a:t>
            </a:r>
            <a:r>
              <a:rPr dirty="0" smtClean="0" sz="1300" spc="-10">
                <a:latin typeface="Cambria Math"/>
                <a:cs typeface="Cambria Math"/>
              </a:rPr>
              <a:t>7</a:t>
            </a:r>
            <a:r>
              <a:rPr dirty="0" smtClean="0" sz="1300" spc="5">
                <a:latin typeface="Cambria Math"/>
                <a:cs typeface="Cambria Math"/>
              </a:rPr>
              <a:t>.</a:t>
            </a:r>
            <a:r>
              <a:rPr dirty="0" smtClean="0" sz="1300" spc="-10">
                <a:latin typeface="Cambria Math"/>
                <a:cs typeface="Cambria Math"/>
              </a:rPr>
              <a:t>3</a:t>
            </a:r>
            <a:r>
              <a:rPr dirty="0" smtClean="0" sz="1300" spc="-10">
                <a:latin typeface="Cambria Math"/>
                <a:cs typeface="Cambria Math"/>
              </a:rPr>
              <a:t> </a:t>
            </a:r>
            <a:r>
              <a:rPr dirty="0" smtClean="0" sz="1300" spc="-15">
                <a:latin typeface="Cambria Math"/>
                <a:cs typeface="Cambria Math"/>
              </a:rPr>
              <a:t>W</a:t>
            </a:r>
            <a:endParaRPr sz="1300">
              <a:latin typeface="Cambria Math"/>
              <a:cs typeface="Cambria Math"/>
            </a:endParaRPr>
          </a:p>
          <a:p>
            <a:pPr marL="256540">
              <a:lnSpc>
                <a:spcPct val="100000"/>
              </a:lnSpc>
              <a:spcBef>
                <a:spcPts val="325"/>
              </a:spcBef>
            </a:pP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𝐷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𝑖��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-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W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W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W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mW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𝜂=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(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𝑖�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Cambria Math"/>
                <a:cs typeface="Cambria Math"/>
              </a:rPr>
              <a:t>W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7.3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W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5">
                <a:latin typeface="Cambria Math"/>
                <a:cs typeface="Cambria Math"/>
              </a:rPr>
              <a:t>W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0.961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25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9.5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witc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3"/>
              </a:spcBef>
            </a:pPr>
            <a:endParaRPr sz="700"/>
          </a:p>
          <a:p>
            <a:pPr marL="239395" marR="19050" indent="-227329">
              <a:lnSpc>
                <a:spcPct val="1129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eir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22100"/>
              </a:lnSpc>
              <a:spcBef>
                <a:spcPts val="2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&lt;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27">
                <a:latin typeface="Cambria Math"/>
                <a:cs typeface="Cambria Math"/>
              </a:rPr>
              <a:t>h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ff </a:t>
            </a:r>
            <a:r>
              <a:rPr dirty="0" smtClean="0" sz="1400" spc="-10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 i="1">
                <a:latin typeface="Times New Roman"/>
                <a:cs typeface="Times New Roman"/>
              </a:rPr>
              <a:t>. </a:t>
            </a:r>
            <a:r>
              <a:rPr dirty="0" smtClean="0" sz="1400" spc="-114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&gt;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27">
                <a:latin typeface="Cambria Math"/>
                <a:cs typeface="Cambria Math"/>
              </a:rPr>
              <a:t>h</a:t>
            </a:r>
            <a:r>
              <a:rPr dirty="0" smtClean="0" baseline="-16666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1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7698994"/>
            <a:ext cx="934085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21:</a:t>
            </a:r>
            <a:r>
              <a:rPr dirty="0" smtClean="0" sz="1200" spc="0">
                <a:latin typeface="Times New Roman"/>
                <a:cs typeface="Times New Roman"/>
              </a:rPr>
              <a:t> The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switch.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57828" y="7379207"/>
            <a:ext cx="3485387" cy="1908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62038" y="9260027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5244" y="3465576"/>
            <a:ext cx="3293363" cy="1546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266188" y="1929383"/>
            <a:ext cx="5148071" cy="1546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9607"/>
            <a:ext cx="6885305" cy="14827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og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wit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mo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basic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wi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h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2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360"/>
              </a:spcBef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23.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"/>
              </a:spcBef>
            </a:pPr>
            <a:endParaRPr sz="500"/>
          </a:p>
          <a:p>
            <a:pPr marL="2620645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5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≥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7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30">
                <a:latin typeface="Cambria Math"/>
                <a:cs typeface="Cambria Math"/>
              </a:rPr>
              <a:t>t</a:t>
            </a:r>
            <a:r>
              <a:rPr dirty="0" smtClean="0" sz="1000" spc="70">
                <a:latin typeface="Cambria Math"/>
                <a:cs typeface="Cambria Math"/>
              </a:rPr>
              <a:t>h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723642"/>
            <a:ext cx="2181860" cy="384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: O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mtClean="0" sz="1200" i="1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MO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log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switch.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049841"/>
            <a:ext cx="2183765" cy="4235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67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23:</a:t>
            </a:r>
            <a:r>
              <a:rPr dirty="0" smtClean="0" sz="1200" spc="2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nput Output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mplitude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limit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-150">
                <a:latin typeface="Cambria Math"/>
                <a:cs typeface="Cambria Math"/>
              </a:rPr>
              <a:t>�</a:t>
            </a:r>
            <a:r>
              <a:rPr dirty="0" smtClean="0" baseline="-16339" sz="1275" spc="89">
                <a:latin typeface="Cambria Math"/>
                <a:cs typeface="Cambria Math"/>
              </a:rPr>
              <a:t>G</a:t>
            </a:r>
            <a:r>
              <a:rPr dirty="0" smtClean="0" baseline="-16339" sz="1275" spc="60">
                <a:latin typeface="Cambria Math"/>
                <a:cs typeface="Cambria Math"/>
              </a:rPr>
              <a:t>S</a:t>
            </a:r>
            <a:r>
              <a:rPr dirty="0" smtClean="0" baseline="-13071" sz="1275" spc="-15">
                <a:latin typeface="Cambria Math"/>
                <a:cs typeface="Cambria Math"/>
              </a:rPr>
              <a:t>(</a:t>
            </a:r>
            <a:r>
              <a:rPr dirty="0" smtClean="0" baseline="-16339" sz="1275" spc="60">
                <a:latin typeface="Cambria Math"/>
                <a:cs typeface="Cambria Math"/>
              </a:rPr>
              <a:t>t</a:t>
            </a:r>
            <a:r>
              <a:rPr dirty="0" smtClean="0" baseline="-16339" sz="1275" spc="89">
                <a:latin typeface="Cambria Math"/>
                <a:cs typeface="Cambria Math"/>
              </a:rPr>
              <a:t>h</a:t>
            </a:r>
            <a:r>
              <a:rPr dirty="0" smtClean="0" baseline="-13071" sz="1275" spc="60">
                <a:latin typeface="Cambria Math"/>
                <a:cs typeface="Cambria Math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4955179"/>
            <a:ext cx="6886575" cy="1485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3799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-13: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12">
                <a:latin typeface="Cambria Math"/>
                <a:cs typeface="Cambria Math"/>
              </a:rPr>
              <a:t>h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+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pea</a:t>
            </a:r>
            <a:r>
              <a:rPr dirty="0" smtClean="0" sz="1400" spc="3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sw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endParaRPr sz="1400">
              <a:latin typeface="Times New Roman"/>
              <a:cs typeface="Times New Roman"/>
            </a:endParaRPr>
          </a:p>
          <a:p>
            <a:pPr algn="just" marL="12700" marR="19685">
              <a:lnSpc>
                <a:spcPts val="1880"/>
              </a:lnSpc>
              <a:spcBef>
                <a:spcPts val="7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peak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xce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6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6002" y="6484492"/>
            <a:ext cx="168592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7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30">
                <a:latin typeface="Cambria Math"/>
                <a:cs typeface="Cambria Math"/>
              </a:rPr>
              <a:t>t</a:t>
            </a:r>
            <a:r>
              <a:rPr dirty="0" smtClean="0" sz="1000" spc="70">
                <a:latin typeface="Cambria Math"/>
                <a:cs typeface="Cambria Math"/>
              </a:rPr>
              <a:t>h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11904" sz="2100" spc="0">
                <a:latin typeface="Times New Roman"/>
                <a:cs typeface="Times New Roman"/>
              </a:rPr>
              <a:t>,</a:t>
            </a:r>
            <a:endParaRPr baseline="11904"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5222" y="6447916"/>
            <a:ext cx="30511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04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706996"/>
            <a:ext cx="6885940" cy="2353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186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p</a:t>
            </a:r>
            <a:r>
              <a:rPr dirty="0" smtClean="0" baseline="-16666" sz="1500" spc="112">
                <a:latin typeface="Cambria Math"/>
                <a:cs typeface="Cambria Math"/>
              </a:rPr>
              <a:t>p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19"/>
              </a:spcBef>
            </a:pPr>
            <a:endParaRPr sz="950"/>
          </a:p>
          <a:p>
            <a:pPr algn="just" marL="239395" marR="12700" indent="-227329">
              <a:lnSpc>
                <a:spcPct val="103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og 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tch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2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og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-d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C).</a:t>
            </a:r>
            <a:endParaRPr sz="1400">
              <a:latin typeface="Times New Roman"/>
              <a:cs typeface="Times New Roman"/>
            </a:endParaRPr>
          </a:p>
          <a:p>
            <a:pPr algn="just" marL="239395" marR="16510" indent="-227329">
              <a:lnSpc>
                <a:spcPct val="102099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le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5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-h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3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02499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pling</a:t>
            </a:r>
            <a:r>
              <a:rPr dirty="0" smtClean="0" sz="1400" spc="9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</a:t>
            </a:r>
            <a:r>
              <a:rPr dirty="0" smtClean="0" sz="1400" spc="10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su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pear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ac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repr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4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y</a:t>
            </a:r>
            <a:r>
              <a:rPr dirty="0" smtClean="0" sz="1400" spc="0" i="1">
                <a:latin typeface="Times New Roman"/>
                <a:cs typeface="Times New Roman"/>
              </a:rPr>
              <a:t>q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cy.</a:t>
            </a:r>
            <a:endParaRPr sz="1400">
              <a:latin typeface="Times New Roman"/>
              <a:cs typeface="Times New Roman"/>
            </a:endParaRPr>
          </a:p>
          <a:p>
            <a:pPr marL="2649855">
              <a:lnSpc>
                <a:spcPct val="100000"/>
              </a:lnSpc>
              <a:spcBef>
                <a:spcPts val="380"/>
              </a:spcBef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𝐚���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&gt;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��𝐚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�𝐚𝐱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663" y="324611"/>
            <a:ext cx="5946647" cy="2807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72539" y="5138928"/>
            <a:ext cx="5315712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1461769"/>
            <a:ext cx="1480820" cy="5702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4</a:t>
            </a:r>
            <a:r>
              <a:rPr dirty="0" smtClean="0" sz="1200" spc="0">
                <a:latin typeface="Times New Roman"/>
                <a:cs typeface="Times New Roman"/>
              </a:rPr>
              <a:t>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ct val="102499"/>
              </a:lnSpc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switch op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ting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mpling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132993"/>
            <a:ext cx="6884034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7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4: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0">
                <a:latin typeface="Times New Roman"/>
                <a:cs typeface="Times New Roman"/>
              </a:rPr>
              <a:t> of 8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freque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632834"/>
            <a:ext cx="6502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4769" y="3669410"/>
            <a:ext cx="483362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s</a:t>
            </a:r>
            <a:r>
              <a:rPr dirty="0" smtClean="0" sz="1000" spc="70">
                <a:latin typeface="Cambria Math"/>
                <a:cs typeface="Cambria Math"/>
              </a:rPr>
              <a:t>am</a:t>
            </a:r>
            <a:r>
              <a:rPr dirty="0" smtClean="0" sz="1000" spc="70">
                <a:latin typeface="Cambria Math"/>
                <a:cs typeface="Cambria Math"/>
              </a:rPr>
              <a:t>p</a:t>
            </a:r>
            <a:r>
              <a:rPr dirty="0" smtClean="0" sz="1000" spc="30">
                <a:latin typeface="Cambria Math"/>
                <a:cs typeface="Cambria Math"/>
              </a:rPr>
              <a:t>l</a:t>
            </a:r>
            <a:r>
              <a:rPr dirty="0" smtClean="0" sz="1000" spc="55">
                <a:latin typeface="Cambria Math"/>
                <a:cs typeface="Cambria Math"/>
              </a:rPr>
              <a:t>e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5">
                <a:latin typeface="Cambria Math"/>
                <a:cs typeface="Cambria Math"/>
              </a:rPr>
              <a:t>mi</a:t>
            </a:r>
            <a:r>
              <a:rPr dirty="0" smtClean="0" sz="1000" spc="60">
                <a:latin typeface="Cambria Math"/>
                <a:cs typeface="Cambria Math"/>
              </a:rPr>
              <a:t>n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&gt;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7">
                <a:latin typeface="Cambria Math"/>
                <a:cs typeface="Cambria Math"/>
              </a:rPr>
              <a:t>2</a:t>
            </a: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45">
                <a:latin typeface="Cambria Math"/>
                <a:cs typeface="Cambria Math"/>
              </a:rPr>
              <a:t>si</a:t>
            </a:r>
            <a:r>
              <a:rPr dirty="0" smtClean="0" sz="1000" spc="55">
                <a:latin typeface="Cambria Math"/>
                <a:cs typeface="Cambria Math"/>
              </a:rPr>
              <a:t>g</a:t>
            </a:r>
            <a:r>
              <a:rPr dirty="0" smtClean="0" sz="1000" spc="65">
                <a:latin typeface="Cambria Math"/>
                <a:cs typeface="Cambria Math"/>
              </a:rPr>
              <a:t>na</a:t>
            </a:r>
            <a:r>
              <a:rPr dirty="0" smtClean="0" sz="1000" spc="30">
                <a:latin typeface="Cambria Math"/>
                <a:cs typeface="Cambria Math"/>
              </a:rPr>
              <a:t>l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70">
                <a:latin typeface="Cambria Math"/>
                <a:cs typeface="Cambria Math"/>
              </a:rPr>
              <a:t>ma</a:t>
            </a:r>
            <a:r>
              <a:rPr dirty="0" smtClean="0" sz="1000" spc="55">
                <a:latin typeface="Cambria Math"/>
                <a:cs typeface="Cambria Math"/>
              </a:rPr>
              <a:t>x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2</a:t>
            </a:r>
            <a:r>
              <a:rPr dirty="0" smtClean="0" baseline="11904" sz="2100" spc="-337">
                <a:latin typeface="Cambria Math"/>
                <a:cs typeface="Cambria Math"/>
              </a:rPr>
              <a:t>�</a:t>
            </a:r>
            <a:r>
              <a:rPr dirty="0" smtClean="0" sz="1000" spc="45">
                <a:latin typeface="Cambria Math"/>
                <a:cs typeface="Cambria Math"/>
              </a:rPr>
              <a:t>si</a:t>
            </a:r>
            <a:r>
              <a:rPr dirty="0" smtClean="0" sz="1000" spc="55">
                <a:latin typeface="Cambria Math"/>
                <a:cs typeface="Cambria Math"/>
              </a:rPr>
              <a:t>g</a:t>
            </a:r>
            <a:r>
              <a:rPr dirty="0" smtClean="0" sz="1000" spc="65">
                <a:latin typeface="Cambria Math"/>
                <a:cs typeface="Cambria Math"/>
              </a:rPr>
              <a:t>na</a:t>
            </a:r>
            <a:r>
              <a:rPr dirty="0" smtClean="0" sz="1000" spc="45">
                <a:latin typeface="Cambria Math"/>
                <a:cs typeface="Cambria Math"/>
              </a:rPr>
              <a:t>l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70">
                <a:latin typeface="Cambria Math"/>
                <a:cs typeface="Cambria Math"/>
              </a:rPr>
              <a:t>ma</a:t>
            </a:r>
            <a:r>
              <a:rPr dirty="0" smtClean="0" sz="1000" spc="45">
                <a:latin typeface="Cambria Math"/>
                <a:cs typeface="Cambria Math"/>
              </a:rPr>
              <a:t>x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2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8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kHz</a:t>
            </a:r>
            <a:r>
              <a:rPr dirty="0" smtClean="0" baseline="13888" sz="2100" spc="0">
                <a:latin typeface="Cambria Math"/>
                <a:cs typeface="Cambria Math"/>
              </a:rPr>
              <a:t>)</a:t>
            </a:r>
            <a:r>
              <a:rPr dirty="0" smtClean="0" baseline="13888" sz="2100" spc="9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16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-7">
                <a:latin typeface="Cambria Math"/>
                <a:cs typeface="Cambria Math"/>
              </a:rPr>
              <a:t>kHz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888866"/>
            <a:ext cx="6882765" cy="12680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kHz.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An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x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10" b="1" i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25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ff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644130"/>
            <a:ext cx="6885940" cy="1472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444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25: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log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multiple</a:t>
            </a:r>
            <a:r>
              <a:rPr dirty="0" smtClean="0" sz="1200" spc="5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is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rn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mpling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two s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ls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in</a:t>
            </a:r>
            <a:r>
              <a:rPr dirty="0" smtClean="0" sz="1200" spc="2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rl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them on a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sin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endParaRPr sz="1200">
              <a:latin typeface="Times New Roman"/>
              <a:cs typeface="Times New Roman"/>
            </a:endParaRPr>
          </a:p>
          <a:p>
            <a:pPr algn="ctr" marL="223520">
              <a:lnSpc>
                <a:spcPct val="100000"/>
              </a:lnSpc>
              <a:spcBef>
                <a:spcPts val="35"/>
              </a:spcBef>
            </a:pPr>
            <a:r>
              <a:rPr dirty="0" smtClean="0" sz="1200">
                <a:latin typeface="Times New Roman"/>
                <a:cs typeface="Times New Roman"/>
              </a:rPr>
              <a:t>output lin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ts val="1730"/>
              </a:lnSpc>
              <a:spcBef>
                <a:spcPts val="2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Swi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ch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-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Ci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cu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15" b="1" i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wi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ched-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 circ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only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g 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 proc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so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L="239395" marR="0" indent="-227329">
              <a:lnSpc>
                <a:spcPts val="165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hed-c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algn="ctr" marL="226695">
              <a:lnSpc>
                <a:spcPct val="100000"/>
              </a:lnSpc>
              <a:spcBef>
                <a:spcPts val="45"/>
              </a:spcBef>
            </a:pP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560" y="2081783"/>
            <a:ext cx="5737860" cy="1475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51788" y="4924044"/>
            <a:ext cx="5134356" cy="252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33232"/>
            <a:ext cx="6885305" cy="16560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6510">
              <a:lnSpc>
                <a:spcPct val="102899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  <a:p>
            <a:pPr marL="239395" marR="13970" indent="-227329">
              <a:lnSpc>
                <a:spcPts val="1770"/>
              </a:lnSpc>
              <a:spcBef>
                <a:spcPts val="2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tely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12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13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ts val="1639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45"/>
              </a:spcBef>
            </a:pPr>
            <a:r>
              <a:rPr dirty="0" smtClean="0" sz="140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sw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ff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 algn="ctr" marL="635">
              <a:lnSpc>
                <a:spcPct val="100000"/>
              </a:lnSpc>
              <a:tabLst>
                <a:tab pos="2831465" algn="l"/>
              </a:tabLst>
            </a:pPr>
            <a:r>
              <a:rPr dirty="0" smtClean="0" sz="1400">
                <a:latin typeface="Cambria Math"/>
                <a:cs typeface="Cambria Math"/>
              </a:rPr>
              <a:t>𝑹=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��)	</a:t>
            </a:r>
            <a:r>
              <a:rPr dirty="0" smtClean="0" sz="1400" spc="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540886"/>
            <a:ext cx="6885305" cy="1398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64211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26: A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witc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itor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mul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tes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sistan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 marL="239395" marR="17780" indent="-227329">
              <a:lnSpc>
                <a:spcPct val="102899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tary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E-</a:t>
            </a:r>
            <a:r>
              <a:rPr dirty="0" smtClean="0" sz="1400" spc="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lace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lvl="1" marL="469900" marR="12700" indent="-229235">
              <a:lnSpc>
                <a:spcPct val="103600"/>
              </a:lnSpc>
              <a:spcBef>
                <a:spcPts val="1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9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n,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ff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6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5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se,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2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7391145"/>
            <a:ext cx="6887845" cy="1724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698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27: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C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 with swit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itor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uits 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pla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ng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sistors.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4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9.6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witc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730"/>
              </a:lnSpc>
              <a:spcBef>
                <a:spcPts val="5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ICs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5240" indent="-227329">
              <a:lnSpc>
                <a:spcPts val="1720"/>
              </a:lnSpc>
              <a:spcBef>
                <a:spcPts val="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5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10" b="1">
                <a:latin typeface="Times New Roman"/>
                <a:cs typeface="Times New Roman"/>
              </a:rPr>
              <a:t>)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28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780" y="1313688"/>
            <a:ext cx="5996940" cy="2772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401823" y="4613147"/>
            <a:ext cx="4191000" cy="2484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258567" y="7734300"/>
            <a:ext cx="3392424" cy="1979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36311"/>
            <a:ext cx="6884670" cy="894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036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9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5" i="1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a cl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outp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5" i="1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ecause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4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exa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logic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049903"/>
            <a:ext cx="6886575" cy="733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6979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28: CMOS 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rt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o</a:t>
            </a: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 marL="12700" marR="12700">
              <a:lnSpc>
                <a:spcPct val="102899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15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29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1053" y="5459857"/>
            <a:ext cx="8928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</a:t>
            </a:r>
            <a:r>
              <a:rPr dirty="0" smtClean="0" sz="1200" spc="10">
                <a:latin typeface="Times New Roman"/>
                <a:cs typeface="Times New Roman"/>
              </a:rPr>
              <a:t>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7021550"/>
            <a:ext cx="6885305" cy="703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4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9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11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on,</a:t>
            </a:r>
            <a:r>
              <a:rPr dirty="0" smtClean="0" sz="1400" spc="9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ff,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6804" y="8412226"/>
            <a:ext cx="89598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</a:t>
            </a:r>
            <a:r>
              <a:rPr dirty="0" smtClean="0" sz="1200" spc="10">
                <a:latin typeface="Times New Roman"/>
                <a:cs typeface="Times New Roman"/>
              </a:rPr>
              <a:t>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10">
                <a:latin typeface="Times New Roman"/>
                <a:cs typeface="Times New Roman"/>
              </a:rPr>
              <a:t>30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9467" y="1944623"/>
            <a:ext cx="5599176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26719" y="6190488"/>
            <a:ext cx="3351276" cy="2915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584191" y="6123432"/>
            <a:ext cx="2391156" cy="2988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43992"/>
            <a:ext cx="6885940" cy="1746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</a:t>
            </a:r>
            <a:r>
              <a:rPr dirty="0" smtClean="0" sz="1400" spc="-13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-1: </a:t>
            </a:r>
            <a:r>
              <a:rPr dirty="0" smtClean="0" sz="1400" spc="-13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1.5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mS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sz="800"/>
          </a:p>
          <a:p>
            <a:pPr marL="239395" marR="1524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J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plifier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093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sel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vely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20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888233"/>
            <a:ext cx="1643380" cy="3829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3: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ommon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sour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4678298"/>
            <a:ext cx="6878320" cy="7302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naly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5890" y="6024753"/>
            <a:ext cx="461009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42766" y="5946013"/>
            <a:ext cx="559308" cy="0"/>
          </a:xfrm>
          <a:custGeom>
            <a:avLst/>
            <a:gdLst/>
            <a:ahLst/>
            <a:cxnLst/>
            <a:rect l="l" t="t" r="r" b="b"/>
            <a:pathLst>
              <a:path w="559308" h="0">
                <a:moveTo>
                  <a:pt x="0" y="0"/>
                </a:moveTo>
                <a:lnTo>
                  <a:pt x="55930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4500" y="5396357"/>
            <a:ext cx="6884034" cy="399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-4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L="311150">
              <a:lnSpc>
                <a:spcPct val="100000"/>
              </a:lnSpc>
              <a:spcBef>
                <a:spcPts val="170"/>
              </a:spcBef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62301" y="5820028"/>
            <a:ext cx="1309370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�𝐒𝐒</a:t>
            </a:r>
            <a:r>
              <a:rPr dirty="0" smtClean="0" sz="1400" spc="2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 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𝑽</a:t>
            </a:r>
            <a:endParaRPr baseline="-35714" sz="21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3030" y="5682869"/>
            <a:ext cx="39433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𝑰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𝐒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9375" y="5820028"/>
            <a:ext cx="1948814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94715" algn="l"/>
              </a:tabLst>
            </a:pPr>
            <a:r>
              <a:rPr dirty="0" smtClean="0" sz="1400" spc="220">
                <a:latin typeface="Cambria Math"/>
                <a:cs typeface="Cambria Math"/>
              </a:rPr>
              <a:t>)</a:t>
            </a:r>
            <a:r>
              <a:rPr dirty="0" smtClean="0" sz="1400" spc="220">
                <a:latin typeface="Cambria Math"/>
                <a:cs typeface="Cambria Math"/>
              </a:rPr>
              <a:t>	</a:t>
            </a:r>
            <a:r>
              <a:rPr dirty="0" smtClean="0" sz="1400" spc="22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9058350"/>
            <a:ext cx="288226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4: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mon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sour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07434" y="9058350"/>
            <a:ext cx="368871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5: DC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for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in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24655" y="7487411"/>
            <a:ext cx="719328" cy="179831"/>
          </a:xfrm>
          <a:custGeom>
            <a:avLst/>
            <a:gdLst/>
            <a:ahLst/>
            <a:cxnLst/>
            <a:rect l="l" t="t" r="r" b="b"/>
            <a:pathLst>
              <a:path w="719328" h="179831">
                <a:moveTo>
                  <a:pt x="629412" y="0"/>
                </a:moveTo>
                <a:lnTo>
                  <a:pt x="629412" y="44958"/>
                </a:lnTo>
                <a:lnTo>
                  <a:pt x="0" y="44958"/>
                </a:lnTo>
                <a:lnTo>
                  <a:pt x="0" y="134874"/>
                </a:lnTo>
                <a:lnTo>
                  <a:pt x="629412" y="134874"/>
                </a:lnTo>
                <a:lnTo>
                  <a:pt x="629412" y="179832"/>
                </a:lnTo>
                <a:lnTo>
                  <a:pt x="719328" y="89916"/>
                </a:lnTo>
                <a:lnTo>
                  <a:pt x="6294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724655" y="7487411"/>
            <a:ext cx="719328" cy="179831"/>
          </a:xfrm>
          <a:custGeom>
            <a:avLst/>
            <a:gdLst/>
            <a:ahLst/>
            <a:cxnLst/>
            <a:rect l="l" t="t" r="r" b="b"/>
            <a:pathLst>
              <a:path w="719328" h="179831">
                <a:moveTo>
                  <a:pt x="0" y="44958"/>
                </a:moveTo>
                <a:lnTo>
                  <a:pt x="629412" y="44958"/>
                </a:lnTo>
                <a:lnTo>
                  <a:pt x="629412" y="0"/>
                </a:lnTo>
                <a:lnTo>
                  <a:pt x="719328" y="89916"/>
                </a:lnTo>
                <a:lnTo>
                  <a:pt x="629412" y="179832"/>
                </a:lnTo>
                <a:lnTo>
                  <a:pt x="629412" y="134874"/>
                </a:lnTo>
                <a:lnTo>
                  <a:pt x="0" y="134874"/>
                </a:lnTo>
                <a:lnTo>
                  <a:pt x="0" y="449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455" y="3017520"/>
            <a:ext cx="6414516" cy="295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89660" y="7277100"/>
            <a:ext cx="5992368" cy="2449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6468"/>
            <a:ext cx="6887209" cy="2615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5240">
              <a:lnSpc>
                <a:spcPct val="1129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 JFET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7.7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"/>
              </a:spcBef>
            </a:pPr>
            <a:endParaRPr sz="850"/>
          </a:p>
          <a:p>
            <a:pPr algn="just" marL="12700" marR="13970">
              <a:lnSpc>
                <a:spcPct val="1214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4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endParaRPr sz="1400">
              <a:latin typeface="Times New Roman"/>
              <a:cs typeface="Times New Roman"/>
            </a:endParaRPr>
          </a:p>
          <a:p>
            <a:pPr algn="just" marL="12700" marR="129539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0.3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2.31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        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2.15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algn="just" marL="12700" marR="12700">
              <a:lnSpc>
                <a:spcPct val="113799"/>
              </a:lnSpc>
              <a:spcBef>
                <a:spcPts val="12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5">
                <a:latin typeface="Cambria Math"/>
                <a:cs typeface="Cambria Math"/>
              </a:rPr>
              <a:t>5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3.85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4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a).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cture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57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nt),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�.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 ��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𝐆�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10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�.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𝟒𝐕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069715"/>
            <a:ext cx="8534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5935853"/>
            <a:ext cx="6886575" cy="746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Equi</a:t>
            </a:r>
            <a:r>
              <a:rPr dirty="0" smtClean="0" sz="1400" spc="5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lent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ui</a:t>
            </a:r>
            <a:r>
              <a:rPr dirty="0" smtClean="0" sz="1400" spc="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9-</a:t>
            </a:r>
            <a:r>
              <a:rPr dirty="0" smtClean="0" sz="1400" spc="5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nce,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576" y="6656705"/>
            <a:ext cx="2331085" cy="4705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449705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5365" y="6656705"/>
            <a:ext cx="10668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433817"/>
            <a:ext cx="1022985" cy="800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7: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ct val="110000"/>
              </a:lnSpc>
              <a:spcBef>
                <a:spcPts val="10"/>
              </a:spcBef>
            </a:pPr>
            <a:r>
              <a:rPr dirty="0" smtClean="0" sz="1200">
                <a:latin typeface="Times New Roman"/>
                <a:cs typeface="Times New Roman"/>
              </a:rPr>
              <a:t>AC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0">
                <a:latin typeface="Times New Roman"/>
                <a:cs typeface="Times New Roman"/>
              </a:rPr>
              <a:t> for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in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7308" y="688848"/>
            <a:ext cx="3832860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3992"/>
            <a:ext cx="6884034" cy="8089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4.3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75">
                <a:latin typeface="Cambria Math"/>
                <a:cs typeface="Cambria Math"/>
              </a:rPr>
              <a:t>f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Times New Roman"/>
                <a:cs typeface="Times New Roman"/>
              </a:rPr>
              <a:t>2.7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L="1096645">
              <a:lnSpc>
                <a:spcPct val="100000"/>
              </a:lnSpc>
              <a:spcBef>
                <a:spcPts val="390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use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12700" marR="3333115">
              <a:lnSpc>
                <a:spcPct val="117100"/>
              </a:lnSpc>
            </a:pPr>
            <a:r>
              <a:rPr dirty="0" smtClean="0" sz="140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MS Mincho"/>
                <a:cs typeface="MS Mincho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2,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athe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tor,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endParaRPr sz="1400">
              <a:latin typeface="Times New Roman"/>
              <a:cs typeface="Times New Roman"/>
            </a:endParaRPr>
          </a:p>
          <a:p>
            <a:pPr marL="12700" marR="3457575">
              <a:lnSpc>
                <a:spcPct val="1121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1.91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5.70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9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5">
                <a:latin typeface="Cambria Math"/>
                <a:cs typeface="Cambria Math"/>
              </a:rPr>
              <a:t>.</a:t>
            </a:r>
            <a:r>
              <a:rPr dirty="0" smtClean="0" sz="1400" spc="0">
                <a:latin typeface="Cambria Math"/>
                <a:cs typeface="Cambria Math"/>
              </a:rPr>
              <a:t>91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70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0.90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0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2𝐼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|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⁄|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|</a:t>
            </a:r>
            <a:r>
              <a:rPr dirty="0" smtClean="0" baseline="1984" sz="21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3.18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mS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0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60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3.18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mS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0.90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mS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fi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 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21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2.12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mS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 marL="239395" marR="1270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Effect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d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ol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ge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2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ces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volta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9"/>
              </a:spcBef>
              <a:buFont typeface="Wingdings"/>
              <a:buChar char=""/>
            </a:pPr>
            <a:endParaRPr sz="800"/>
          </a:p>
          <a:p>
            <a:pPr algn="ctr" marL="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marL="12700" marR="15875">
              <a:lnSpc>
                <a:spcPct val="110700"/>
              </a:lnSpc>
              <a:spcBef>
                <a:spcPts val="395"/>
              </a:spcBef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-5: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-4,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1.94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algn="ctr" marL="1905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2.12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mS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.94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411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Cambria Math"/>
                <a:cs typeface="Cambria Math"/>
              </a:rPr>
              <a:t>ms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</a:t>
            </a:r>
            <a:r>
              <a:rPr dirty="0" smtClean="0" sz="1400" spc="2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1"/>
              </a:spcBef>
            </a:pPr>
            <a:endParaRPr sz="100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hase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ve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°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4604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Input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anc</a:t>
            </a:r>
            <a:r>
              <a:rPr dirty="0" smtClean="0" sz="1400" spc="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ecause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appro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ity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397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i="1">
                <a:latin typeface="Times New Roman"/>
                <a:cs typeface="Times New Roman"/>
              </a:rPr>
              <a:t>The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1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ce</a:t>
            </a:r>
            <a:r>
              <a:rPr dirty="0" smtClean="0" sz="1400" spc="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4810" y="8687003"/>
            <a:ext cx="299466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𝒊�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𝐆</a:t>
            </a:r>
            <a:r>
              <a:rPr dirty="0" smtClean="0" baseline="11904" sz="2100" spc="-15">
                <a:latin typeface="Cambria Math"/>
                <a:cs typeface="Cambria Math"/>
              </a:rPr>
              <a:t>∥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5">
                <a:latin typeface="Cambria Math"/>
                <a:cs typeface="Cambria Math"/>
              </a:rPr>
              <a:t>𝐈�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�𝐚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𝐆</a:t>
            </a:r>
            <a:r>
              <a:rPr dirty="0" smtClean="0" baseline="11904" sz="2100" spc="-15">
                <a:latin typeface="Cambria Math"/>
                <a:cs typeface="Cambria Math"/>
              </a:rPr>
              <a:t>∥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13888" sz="2100" spc="-15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𝐆𝐒�</a:t>
            </a:r>
            <a:r>
              <a:rPr dirty="0" smtClean="0" baseline="13888" sz="2100" spc="-15">
                <a:latin typeface="Cambria Math"/>
                <a:cs typeface="Cambria Math"/>
              </a:rPr>
              <a:t>)</a:t>
            </a:r>
            <a:endParaRPr baseline="13888" sz="21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3965" y="8650427"/>
            <a:ext cx="10668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</a:t>
            </a:r>
            <a:r>
              <a:rPr dirty="0" smtClean="0" sz="1400" spc="-20">
                <a:latin typeface="Cambria Math"/>
                <a:cs typeface="Cambria Math"/>
              </a:rPr>
              <a:t>q</a:t>
            </a:r>
            <a:r>
              <a:rPr dirty="0" smtClean="0" sz="1400" spc="0">
                <a:latin typeface="Cambria Math"/>
                <a:cs typeface="Cambria Math"/>
              </a:rPr>
              <a:t>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8914079"/>
            <a:ext cx="633793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Since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term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I</a:t>
            </a:r>
            <a:r>
              <a:rPr dirty="0" smtClean="0" baseline="-16666" sz="1500" spc="97">
                <a:latin typeface="Cambria Math"/>
                <a:cs typeface="Cambria Math"/>
              </a:rPr>
              <a:t>N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a</a:t>
            </a:r>
            <a:r>
              <a:rPr dirty="0" smtClean="0" baseline="-16666" sz="1500" spc="52">
                <a:latin typeface="Cambria Math"/>
                <a:cs typeface="Cambria Math"/>
              </a:rPr>
              <a:t>t</a:t>
            </a:r>
            <a:r>
              <a:rPr dirty="0" smtClean="0" baseline="-16666" sz="1500" spc="97">
                <a:latin typeface="Cambria Math"/>
                <a:cs typeface="Cambria Math"/>
              </a:rPr>
              <a:t>e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≫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I</a:t>
            </a:r>
            <a:r>
              <a:rPr dirty="0" smtClean="0" baseline="-16666" sz="1500" spc="104">
                <a:latin typeface="Cambria Math"/>
                <a:cs typeface="Cambria Math"/>
              </a:rPr>
              <a:t>N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a</a:t>
            </a:r>
            <a:r>
              <a:rPr dirty="0" smtClean="0" baseline="-16666" sz="1500" spc="52">
                <a:latin typeface="Cambria Math"/>
                <a:cs typeface="Cambria Math"/>
              </a:rPr>
              <a:t>t</a:t>
            </a:r>
            <a:r>
              <a:rPr dirty="0" smtClean="0" baseline="-16666" sz="1500" spc="97">
                <a:latin typeface="Cambria Math"/>
                <a:cs typeface="Cambria Math"/>
              </a:rPr>
              <a:t>e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close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65">
                <a:latin typeface="Cambria Math"/>
                <a:cs typeface="Cambria Math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1171" y="647700"/>
            <a:ext cx="4155948" cy="2700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829811" y="4341876"/>
            <a:ext cx="3541776" cy="2087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322320" y="7141464"/>
            <a:ext cx="3770376" cy="2628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43992"/>
            <a:ext cx="6885940" cy="1326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651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seen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5"/>
              </a:spcBef>
            </a:pPr>
            <a:endParaRPr sz="1000"/>
          </a:p>
          <a:p>
            <a:pPr algn="ctr" marL="25527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7"/>
              </a:spcBef>
            </a:pPr>
            <a:endParaRPr sz="850"/>
          </a:p>
          <a:p>
            <a:pPr marL="12700" marR="4599940">
              <a:lnSpc>
                <a:spcPct val="1036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at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JFET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921002"/>
            <a:ext cx="951865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I</a:t>
            </a:r>
            <a:r>
              <a:rPr dirty="0" smtClean="0" sz="1000" spc="65">
                <a:latin typeface="Cambria Math"/>
                <a:cs typeface="Cambria Math"/>
              </a:rPr>
              <a:t>N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5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a</a:t>
            </a:r>
            <a:r>
              <a:rPr dirty="0" smtClean="0" sz="1000" spc="35">
                <a:latin typeface="Cambria Math"/>
                <a:cs typeface="Cambria Math"/>
              </a:rPr>
              <a:t>t</a:t>
            </a:r>
            <a:r>
              <a:rPr dirty="0" smtClean="0" sz="1000" spc="55">
                <a:latin typeface="Cambria Math"/>
                <a:cs typeface="Cambria Math"/>
              </a:rPr>
              <a:t>e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𝐼</a:t>
            </a:r>
            <a:endParaRPr baseline="-25793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2577" y="1785366"/>
            <a:ext cx="27051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3" y="2090673"/>
            <a:ext cx="25527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sz="1000" spc="55">
                <a:latin typeface="Cambria Math"/>
                <a:cs typeface="Cambria Math"/>
              </a:rPr>
              <a:t>S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5466" y="2011933"/>
            <a:ext cx="294131" cy="0"/>
          </a:xfrm>
          <a:custGeom>
            <a:avLst/>
            <a:gdLst/>
            <a:ahLst/>
            <a:cxnLst/>
            <a:rect l="l" t="t" r="r" b="b"/>
            <a:pathLst>
              <a:path w="294131" h="0">
                <a:moveTo>
                  <a:pt x="0" y="0"/>
                </a:moveTo>
                <a:lnTo>
                  <a:pt x="29413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841245" y="2011933"/>
            <a:ext cx="446531" cy="0"/>
          </a:xfrm>
          <a:custGeom>
            <a:avLst/>
            <a:gdLst/>
            <a:ahLst/>
            <a:cxnLst/>
            <a:rect l="l" t="t" r="r" b="b"/>
            <a:pathLst>
              <a:path w="446531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45666" y="1748790"/>
            <a:ext cx="1488440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7015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45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30</a:t>
            </a:r>
            <a:r>
              <a:rPr dirty="0" smtClean="0" baseline="-37698" sz="2100" spc="-15">
                <a:latin typeface="Cambria Math"/>
                <a:cs typeface="Cambria Math"/>
              </a:rPr>
              <a:t> </a:t>
            </a:r>
            <a:r>
              <a:rPr dirty="0" smtClean="0" baseline="-37698" sz="2100" spc="-7">
                <a:latin typeface="Cambria Math"/>
                <a:cs typeface="Cambria Math"/>
              </a:rPr>
              <a:t>n</a:t>
            </a:r>
            <a:r>
              <a:rPr dirty="0" smtClean="0" baseline="-37698" sz="2100" spc="0">
                <a:latin typeface="Cambria Math"/>
                <a:cs typeface="Cambria Math"/>
              </a:rPr>
              <a:t>A</a:t>
            </a:r>
            <a:r>
              <a:rPr dirty="0" smtClean="0" baseline="-37698" sz="21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333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2312609"/>
            <a:ext cx="6886575" cy="2736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5081905">
              <a:lnSpc>
                <a:spcPct val="1036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∥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I</a:t>
            </a:r>
            <a:r>
              <a:rPr dirty="0" smtClean="0" sz="1000" spc="65">
                <a:latin typeface="Cambria Math"/>
                <a:cs typeface="Cambria Math"/>
              </a:rPr>
              <a:t>N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5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a</a:t>
            </a:r>
            <a:r>
              <a:rPr dirty="0" smtClean="0" sz="1000" spc="45">
                <a:latin typeface="Cambria Math"/>
                <a:cs typeface="Cambria Math"/>
              </a:rPr>
              <a:t>t</a:t>
            </a:r>
            <a:r>
              <a:rPr dirty="0" smtClean="0" sz="1000" spc="55">
                <a:latin typeface="Cambria Math"/>
                <a:cs typeface="Cambria Math"/>
              </a:rPr>
              <a:t>e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  <a:p>
            <a:pPr marL="12700">
              <a:lnSpc>
                <a:spcPts val="167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333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50"/>
              </a:lnSpc>
              <a:spcBef>
                <a:spcPts val="10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I</a:t>
            </a:r>
            <a:r>
              <a:rPr dirty="0" smtClean="0" baseline="-16666" sz="1500" spc="97">
                <a:latin typeface="Cambria Math"/>
                <a:cs typeface="Cambria Math"/>
              </a:rPr>
              <a:t>N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equal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65">
                <a:latin typeface="Cambria Math"/>
                <a:cs typeface="Cambria Math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7"/>
              </a:spcBef>
            </a:pPr>
            <a:endParaRPr sz="800"/>
          </a:p>
          <a:p>
            <a:pPr marL="239395" marR="1397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 </a:t>
            </a:r>
            <a:r>
              <a:rPr dirty="0" smtClean="0" sz="1400" spc="-1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plifier </a:t>
            </a:r>
            <a:r>
              <a:rPr dirty="0" smtClean="0" sz="1400" spc="-1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er</a:t>
            </a:r>
            <a:r>
              <a:rPr dirty="0" smtClean="0" sz="1400" spc="-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4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 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31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�𝐒𝐒</a:t>
            </a:r>
            <a:endParaRPr sz="1000">
              <a:latin typeface="Cambria Math"/>
              <a:cs typeface="Cambria Math"/>
            </a:endParaRPr>
          </a:p>
          <a:p>
            <a:pPr>
              <a:lnSpc>
                <a:spcPts val="550"/>
              </a:lnSpc>
              <a:spcBef>
                <a:spcPts val="3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34338" y="5357748"/>
            <a:ext cx="303275" cy="0"/>
          </a:xfrm>
          <a:custGeom>
            <a:avLst/>
            <a:gdLst/>
            <a:ahLst/>
            <a:cxnLst/>
            <a:rect l="l" t="t" r="r" b="b"/>
            <a:pathLst>
              <a:path w="303275" h="0">
                <a:moveTo>
                  <a:pt x="0" y="0"/>
                </a:moveTo>
                <a:lnTo>
                  <a:pt x="30327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44500" y="5231765"/>
            <a:ext cx="1394460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𝒊�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𝐆</a:t>
            </a:r>
            <a:r>
              <a:rPr dirty="0" smtClean="0" sz="1400" spc="-1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baseline="-35714" sz="2100" spc="165">
                <a:latin typeface="Cambria Math"/>
                <a:cs typeface="Cambria Math"/>
              </a:rPr>
              <a:t>𝑰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5353" y="5130927"/>
            <a:ext cx="2921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99361" y="5436489"/>
            <a:ext cx="243204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𝐆𝐒�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8754" y="5651820"/>
            <a:ext cx="1700530" cy="411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92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10: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Z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CS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" y="6486017"/>
            <a:ext cx="6884670" cy="748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OS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ier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Ope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10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45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-1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&gt;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500" y="7446517"/>
            <a:ext cx="1721485" cy="575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1904" sz="2100" spc="52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11904" sz="2100" spc="-15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25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40966" y="7343393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4500" y="8132317"/>
            <a:ext cx="2119630" cy="5638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𝒊�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∥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∥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5">
                <a:latin typeface="Cambria Math"/>
                <a:cs typeface="Cambria Math"/>
              </a:rPr>
              <a:t>𝐈�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�𝐚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𝒊�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𝐆�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𝐆𝐒�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16835" y="8095742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54404" y="8784031"/>
            <a:ext cx="2182495" cy="3829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</a:t>
            </a:r>
            <a:r>
              <a:rPr dirty="0" smtClean="0" sz="1200" spc="10">
                <a:latin typeface="Times New Roman"/>
                <a:cs typeface="Times New Roman"/>
              </a:rPr>
              <a:t>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11: CS 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MOS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 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divid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bi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756" y="1127760"/>
            <a:ext cx="2380488" cy="266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860548" y="6784847"/>
            <a:ext cx="4223004" cy="273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5736"/>
            <a:ext cx="6885305" cy="7232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11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7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ied </a:t>
            </a:r>
            <a:r>
              <a:rPr dirty="0" smtClean="0" sz="1400" spc="-5">
                <a:latin typeface="Cambria Math"/>
                <a:cs typeface="Cambria Math"/>
              </a:rPr>
              <a:t>±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abo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883918"/>
            <a:ext cx="8915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797680"/>
            <a:ext cx="6886575" cy="43484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1350" b="1" i="1">
                <a:latin typeface="Times New Roman"/>
                <a:cs typeface="Times New Roman"/>
              </a:rPr>
              <a:t>S</a:t>
            </a:r>
            <a:r>
              <a:rPr dirty="0" smtClean="0" sz="1350" spc="5" b="1" i="1">
                <a:latin typeface="Times New Roman"/>
                <a:cs typeface="Times New Roman"/>
              </a:rPr>
              <a:t>o</a:t>
            </a:r>
            <a:r>
              <a:rPr dirty="0" smtClean="0" sz="1350" spc="-10" b="1" i="1">
                <a:latin typeface="Times New Roman"/>
                <a:cs typeface="Times New Roman"/>
              </a:rPr>
              <a:t>l</a:t>
            </a:r>
            <a:r>
              <a:rPr dirty="0" smtClean="0" sz="1350" spc="0" b="1" i="1">
                <a:latin typeface="Times New Roman"/>
                <a:cs typeface="Times New Roman"/>
              </a:rPr>
              <a:t>ut</a:t>
            </a:r>
            <a:r>
              <a:rPr dirty="0" smtClean="0" sz="1350" spc="-25" b="1" i="1">
                <a:latin typeface="Times New Roman"/>
                <a:cs typeface="Times New Roman"/>
              </a:rPr>
              <a:t>i</a:t>
            </a:r>
            <a:r>
              <a:rPr dirty="0" smtClean="0" sz="1350" spc="0" b="1" i="1">
                <a:latin typeface="Times New Roman"/>
                <a:cs typeface="Times New Roman"/>
              </a:rPr>
              <a:t>on</a:t>
            </a:r>
            <a:r>
              <a:rPr dirty="0" smtClean="0" sz="1350" spc="-55" b="1" i="1">
                <a:latin typeface="Times New Roman"/>
                <a:cs typeface="Times New Roman"/>
              </a:rPr>
              <a:t> </a:t>
            </a:r>
            <a:r>
              <a:rPr dirty="0" smtClean="0" sz="1350" spc="-10" b="1">
                <a:latin typeface="Times New Roman"/>
                <a:cs typeface="Times New Roman"/>
              </a:rPr>
              <a:t>(</a:t>
            </a:r>
            <a:r>
              <a:rPr dirty="0" smtClean="0" sz="1350" spc="0" b="1">
                <a:latin typeface="Times New Roman"/>
                <a:cs typeface="Times New Roman"/>
              </a:rPr>
              <a:t>a)</a:t>
            </a:r>
            <a:r>
              <a:rPr dirty="0" smtClean="0" sz="1350" spc="-55" b="1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The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J</a:t>
            </a:r>
            <a:r>
              <a:rPr dirty="0" smtClean="0" sz="1350" spc="-10">
                <a:latin typeface="Times New Roman"/>
                <a:cs typeface="Times New Roman"/>
              </a:rPr>
              <a:t>F</a:t>
            </a:r>
            <a:r>
              <a:rPr dirty="0" smtClean="0" sz="1350" spc="0">
                <a:latin typeface="Times New Roman"/>
                <a:cs typeface="Times New Roman"/>
              </a:rPr>
              <a:t>ET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-5">
                <a:latin typeface="Times New Roman"/>
                <a:cs typeface="Times New Roman"/>
              </a:rPr>
              <a:t>Q</a:t>
            </a:r>
            <a:r>
              <a:rPr dirty="0" smtClean="0" sz="1350" spc="0">
                <a:latin typeface="Times New Roman"/>
                <a:cs typeface="Times New Roman"/>
              </a:rPr>
              <a:t>-</a:t>
            </a:r>
            <a:r>
              <a:rPr dirty="0" smtClean="0" sz="1350" spc="-10">
                <a:latin typeface="Times New Roman"/>
                <a:cs typeface="Times New Roman"/>
              </a:rPr>
              <a:t>p</a:t>
            </a:r>
            <a:r>
              <a:rPr dirty="0" smtClean="0" sz="1350" spc="0">
                <a:latin typeface="Times New Roman"/>
                <a:cs typeface="Times New Roman"/>
              </a:rPr>
              <a:t>o</a:t>
            </a:r>
            <a:r>
              <a:rPr dirty="0" smtClean="0" sz="1350" spc="-2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nt</a:t>
            </a:r>
            <a:r>
              <a:rPr dirty="0" smtClean="0" sz="1350" spc="-60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s</a:t>
            </a:r>
            <a:r>
              <a:rPr dirty="0" smtClean="0" sz="1350" spc="-5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at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-180">
                <a:latin typeface="Cambria Math"/>
                <a:cs typeface="Cambria Math"/>
              </a:rPr>
              <a:t>�</a:t>
            </a:r>
            <a:r>
              <a:rPr dirty="0" smtClean="0" baseline="-17543" sz="1425" spc="89">
                <a:latin typeface="Cambria Math"/>
                <a:cs typeface="Cambria Math"/>
              </a:rPr>
              <a:t>G</a:t>
            </a:r>
            <a:r>
              <a:rPr dirty="0" smtClean="0" baseline="-17543" sz="1425" spc="82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-5">
                <a:latin typeface="Cambria Math"/>
                <a:cs typeface="Cambria Math"/>
              </a:rPr>
              <a:t>−</a:t>
            </a:r>
            <a:r>
              <a:rPr dirty="0" smtClean="0" sz="1350" spc="0">
                <a:latin typeface="Cambria Math"/>
                <a:cs typeface="Cambria Math"/>
              </a:rPr>
              <a:t>2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V</a:t>
            </a:r>
            <a:r>
              <a:rPr dirty="0" smtClean="0" sz="1350" spc="-2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a</a:t>
            </a:r>
            <a:r>
              <a:rPr dirty="0" smtClean="0" sz="1350" spc="-10">
                <a:latin typeface="Times New Roman"/>
                <a:cs typeface="Times New Roman"/>
              </a:rPr>
              <a:t>n</a:t>
            </a:r>
            <a:r>
              <a:rPr dirty="0" smtClean="0" sz="1350" spc="0">
                <a:latin typeface="Times New Roman"/>
                <a:cs typeface="Times New Roman"/>
              </a:rPr>
              <a:t>d</a:t>
            </a:r>
            <a:r>
              <a:rPr dirty="0" smtClean="0" sz="1350" spc="-6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𝐼</a:t>
            </a:r>
            <a:r>
              <a:rPr dirty="0" smtClean="0" baseline="-17543" sz="1425" spc="89">
                <a:latin typeface="Cambria Math"/>
                <a:cs typeface="Cambria Math"/>
              </a:rPr>
              <a:t>D</a:t>
            </a:r>
            <a:r>
              <a:rPr dirty="0" smtClean="0" baseline="-17543" sz="1425" spc="89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2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5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-5">
                <a:latin typeface="Cambria Math"/>
                <a:cs typeface="Cambria Math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.</a:t>
            </a:r>
            <a:r>
              <a:rPr dirty="0" smtClean="0" sz="1350" spc="-5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F</a:t>
            </a:r>
            <a:r>
              <a:rPr dirty="0" smtClean="0" sz="1350" spc="-10">
                <a:latin typeface="Times New Roman"/>
                <a:cs typeface="Times New Roman"/>
              </a:rPr>
              <a:t>r</a:t>
            </a:r>
            <a:r>
              <a:rPr dirty="0" smtClean="0" sz="1350" spc="-10">
                <a:latin typeface="Times New Roman"/>
                <a:cs typeface="Times New Roman"/>
              </a:rPr>
              <a:t>o</a:t>
            </a:r>
            <a:r>
              <a:rPr dirty="0" smtClean="0" sz="1350" spc="0">
                <a:latin typeface="Times New Roman"/>
                <a:cs typeface="Times New Roman"/>
              </a:rPr>
              <a:t>m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t</a:t>
            </a:r>
            <a:r>
              <a:rPr dirty="0" smtClean="0" sz="1350" spc="0">
                <a:latin typeface="Times New Roman"/>
                <a:cs typeface="Times New Roman"/>
              </a:rPr>
              <a:t>he</a:t>
            </a:r>
            <a:r>
              <a:rPr dirty="0" smtClean="0" sz="1350" spc="-55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g</a:t>
            </a:r>
            <a:r>
              <a:rPr dirty="0" smtClean="0" sz="1350" spc="0">
                <a:latin typeface="Times New Roman"/>
                <a:cs typeface="Times New Roman"/>
              </a:rPr>
              <a:t>r</a:t>
            </a:r>
            <a:r>
              <a:rPr dirty="0" smtClean="0" sz="1350" spc="-15">
                <a:latin typeface="Times New Roman"/>
                <a:cs typeface="Times New Roman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ph</a:t>
            </a:r>
            <a:r>
              <a:rPr dirty="0" smtClean="0" sz="1350" spc="-60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n</a:t>
            </a:r>
            <a:r>
              <a:rPr dirty="0" smtClean="0" sz="1350" spc="-6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Fi</a:t>
            </a:r>
            <a:r>
              <a:rPr dirty="0" smtClean="0" sz="1350" spc="-10">
                <a:latin typeface="Times New Roman"/>
                <a:cs typeface="Times New Roman"/>
              </a:rPr>
              <a:t>g</a:t>
            </a:r>
            <a:r>
              <a:rPr dirty="0" smtClean="0" sz="1350" spc="-10">
                <a:latin typeface="Times New Roman"/>
                <a:cs typeface="Times New Roman"/>
              </a:rPr>
              <a:t>u</a:t>
            </a:r>
            <a:r>
              <a:rPr dirty="0" smtClean="0" sz="1350" spc="0">
                <a:latin typeface="Times New Roman"/>
                <a:cs typeface="Times New Roman"/>
              </a:rPr>
              <a:t>re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15">
                <a:latin typeface="Times New Roman"/>
                <a:cs typeface="Times New Roman"/>
              </a:rPr>
              <a:t>9</a:t>
            </a:r>
            <a:r>
              <a:rPr dirty="0" smtClean="0" sz="1350" spc="-10">
                <a:latin typeface="Times New Roman"/>
                <a:cs typeface="Times New Roman"/>
              </a:rPr>
              <a:t>-1</a:t>
            </a:r>
            <a:r>
              <a:rPr dirty="0" smtClean="0" sz="1350" spc="5">
                <a:latin typeface="Times New Roman"/>
                <a:cs typeface="Times New Roman"/>
              </a:rPr>
              <a:t>2</a:t>
            </a:r>
            <a:r>
              <a:rPr dirty="0" smtClean="0" sz="1350" spc="0">
                <a:latin typeface="Times New Roman"/>
                <a:cs typeface="Times New Roman"/>
              </a:rPr>
              <a:t>(</a:t>
            </a:r>
            <a:r>
              <a:rPr dirty="0" smtClean="0" sz="1350" spc="-15">
                <a:latin typeface="Times New Roman"/>
                <a:cs typeface="Times New Roman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),</a:t>
            </a:r>
            <a:endParaRPr sz="1350">
              <a:latin typeface="Times New Roman"/>
              <a:cs typeface="Times New Roman"/>
            </a:endParaRPr>
          </a:p>
          <a:p>
            <a:pPr algn="just" marL="12700" marR="15240">
              <a:lnSpc>
                <a:spcPct val="111900"/>
              </a:lnSpc>
              <a:spcBef>
                <a:spcPts val="10"/>
              </a:spcBef>
            </a:pPr>
            <a:r>
              <a:rPr dirty="0" smtClean="0" sz="1350">
                <a:latin typeface="Cambria Math"/>
                <a:cs typeface="Cambria Math"/>
              </a:rPr>
              <a:t>𝐼</a:t>
            </a:r>
            <a:r>
              <a:rPr dirty="0" smtClean="0" baseline="-17543" sz="1425" spc="89">
                <a:latin typeface="Cambria Math"/>
                <a:cs typeface="Cambria Math"/>
              </a:rPr>
              <a:t>D</a:t>
            </a:r>
            <a:r>
              <a:rPr dirty="0" smtClean="0" baseline="-17543" sz="1425" spc="89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3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4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-3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w</a:t>
            </a:r>
            <a:r>
              <a:rPr dirty="0" smtClean="0" sz="1350" spc="-10">
                <a:latin typeface="Times New Roman"/>
                <a:cs typeface="Times New Roman"/>
              </a:rPr>
              <a:t>h</a:t>
            </a:r>
            <a:r>
              <a:rPr dirty="0" smtClean="0" sz="1350" spc="0">
                <a:latin typeface="Times New Roman"/>
                <a:cs typeface="Times New Roman"/>
              </a:rPr>
              <a:t>en</a:t>
            </a:r>
            <a:r>
              <a:rPr dirty="0" smtClean="0" sz="1350" spc="-70">
                <a:latin typeface="Times New Roman"/>
                <a:cs typeface="Times New Roman"/>
              </a:rPr>
              <a:t> </a:t>
            </a:r>
            <a:r>
              <a:rPr dirty="0" smtClean="0" sz="1350" spc="-180">
                <a:latin typeface="Cambria Math"/>
                <a:cs typeface="Cambria Math"/>
              </a:rPr>
              <a:t>�</a:t>
            </a:r>
            <a:r>
              <a:rPr dirty="0" smtClean="0" baseline="-17543" sz="1425" spc="89">
                <a:latin typeface="Cambria Math"/>
                <a:cs typeface="Cambria Math"/>
              </a:rPr>
              <a:t>G</a:t>
            </a:r>
            <a:r>
              <a:rPr dirty="0" smtClean="0" baseline="-17543" sz="1425" spc="82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 </a:t>
            </a:r>
            <a:r>
              <a:rPr dirty="0" smtClean="0" baseline="-17543" sz="1425" spc="-7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80">
                <a:latin typeface="Cambria Math"/>
                <a:cs typeface="Cambria Math"/>
              </a:rPr>
              <a:t> </a:t>
            </a:r>
            <a:r>
              <a:rPr dirty="0" smtClean="0" sz="1350" spc="-5">
                <a:latin typeface="Cambria Math"/>
                <a:cs typeface="Cambria Math"/>
              </a:rPr>
              <a:t>−</a:t>
            </a:r>
            <a:r>
              <a:rPr dirty="0" smtClean="0" sz="1350" spc="0">
                <a:latin typeface="Cambria Math"/>
                <a:cs typeface="Cambria Math"/>
              </a:rPr>
              <a:t>1</a:t>
            </a:r>
            <a:r>
              <a:rPr dirty="0" smtClean="0" sz="1350" spc="10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V</a:t>
            </a:r>
            <a:r>
              <a:rPr dirty="0" smtClean="0" sz="1350" spc="0">
                <a:latin typeface="Times New Roman"/>
                <a:cs typeface="Times New Roman"/>
              </a:rPr>
              <a:t>,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a</a:t>
            </a:r>
            <a:r>
              <a:rPr dirty="0" smtClean="0" sz="1350" spc="-10">
                <a:latin typeface="Times New Roman"/>
                <a:cs typeface="Times New Roman"/>
              </a:rPr>
              <a:t>n</a:t>
            </a:r>
            <a:r>
              <a:rPr dirty="0" smtClean="0" sz="1350" spc="0">
                <a:latin typeface="Times New Roman"/>
                <a:cs typeface="Times New Roman"/>
              </a:rPr>
              <a:t>d</a:t>
            </a:r>
            <a:r>
              <a:rPr dirty="0" smtClean="0" sz="1350" spc="-7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𝐼</a:t>
            </a:r>
            <a:r>
              <a:rPr dirty="0" smtClean="0" baseline="-17543" sz="1425" spc="89">
                <a:latin typeface="Cambria Math"/>
                <a:cs typeface="Cambria Math"/>
              </a:rPr>
              <a:t>D</a:t>
            </a:r>
            <a:r>
              <a:rPr dirty="0" smtClean="0" baseline="-17543" sz="1425" spc="89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1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8</a:t>
            </a:r>
            <a:r>
              <a:rPr dirty="0" smtClean="0" sz="1350" spc="-5">
                <a:latin typeface="Cambria Math"/>
                <a:cs typeface="Cambria Math"/>
              </a:rPr>
              <a:t> 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-3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wh</a:t>
            </a:r>
            <a:r>
              <a:rPr dirty="0" smtClean="0" sz="1350" spc="-15">
                <a:latin typeface="Times New Roman"/>
                <a:cs typeface="Times New Roman"/>
              </a:rPr>
              <a:t>e</a:t>
            </a:r>
            <a:r>
              <a:rPr dirty="0" smtClean="0" sz="1350" spc="0">
                <a:latin typeface="Times New Roman"/>
                <a:cs typeface="Times New Roman"/>
              </a:rPr>
              <a:t>n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-180">
                <a:latin typeface="Cambria Math"/>
                <a:cs typeface="Cambria Math"/>
              </a:rPr>
              <a:t>�</a:t>
            </a:r>
            <a:r>
              <a:rPr dirty="0" smtClean="0" baseline="-17543" sz="1425" spc="89">
                <a:latin typeface="Cambria Math"/>
                <a:cs typeface="Cambria Math"/>
              </a:rPr>
              <a:t>G</a:t>
            </a:r>
            <a:r>
              <a:rPr dirty="0" smtClean="0" baseline="-17543" sz="1425" spc="82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-5">
                <a:latin typeface="Cambria Math"/>
                <a:cs typeface="Cambria Math"/>
              </a:rPr>
              <a:t>−</a:t>
            </a:r>
            <a:r>
              <a:rPr dirty="0" smtClean="0" sz="1350" spc="0">
                <a:latin typeface="Cambria Math"/>
                <a:cs typeface="Cambria Math"/>
              </a:rPr>
              <a:t>3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V</a:t>
            </a:r>
            <a:r>
              <a:rPr dirty="0" smtClean="0" sz="1350" spc="0">
                <a:latin typeface="Times New Roman"/>
                <a:cs typeface="Times New Roman"/>
              </a:rPr>
              <a:t>.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T</a:t>
            </a:r>
            <a:r>
              <a:rPr dirty="0" smtClean="0" sz="1350" spc="-10">
                <a:latin typeface="Times New Roman"/>
                <a:cs typeface="Times New Roman"/>
              </a:rPr>
              <a:t>h</a:t>
            </a:r>
            <a:r>
              <a:rPr dirty="0" smtClean="0" sz="1350" spc="0">
                <a:latin typeface="Times New Roman"/>
                <a:cs typeface="Times New Roman"/>
              </a:rPr>
              <a:t>e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pe</a:t>
            </a:r>
            <a:r>
              <a:rPr dirty="0" smtClean="0" sz="1350" spc="-20">
                <a:latin typeface="Times New Roman"/>
                <a:cs typeface="Times New Roman"/>
              </a:rPr>
              <a:t>a</a:t>
            </a:r>
            <a:r>
              <a:rPr dirty="0" smtClean="0" sz="1350" spc="10">
                <a:latin typeface="Times New Roman"/>
                <a:cs typeface="Times New Roman"/>
              </a:rPr>
              <a:t>k</a:t>
            </a:r>
            <a:r>
              <a:rPr dirty="0" smtClean="0" sz="1350" spc="0">
                <a:latin typeface="Times New Roman"/>
                <a:cs typeface="Times New Roman"/>
              </a:rPr>
              <a:t>-</a:t>
            </a:r>
            <a:r>
              <a:rPr dirty="0" smtClean="0" sz="1350" spc="-20">
                <a:latin typeface="Times New Roman"/>
                <a:cs typeface="Times New Roman"/>
              </a:rPr>
              <a:t>t</a:t>
            </a:r>
            <a:r>
              <a:rPr dirty="0" smtClean="0" sz="1350" spc="5">
                <a:latin typeface="Times New Roman"/>
                <a:cs typeface="Times New Roman"/>
              </a:rPr>
              <a:t>o</a:t>
            </a:r>
            <a:r>
              <a:rPr dirty="0" smtClean="0" sz="1350" spc="-10">
                <a:latin typeface="Times New Roman"/>
                <a:cs typeface="Times New Roman"/>
              </a:rPr>
              <a:t>-</a:t>
            </a:r>
            <a:r>
              <a:rPr dirty="0" smtClean="0" sz="1350" spc="0">
                <a:latin typeface="Times New Roman"/>
                <a:cs typeface="Times New Roman"/>
              </a:rPr>
              <a:t>pe</a:t>
            </a:r>
            <a:r>
              <a:rPr dirty="0" smtClean="0" sz="1350" spc="-20">
                <a:latin typeface="Times New Roman"/>
                <a:cs typeface="Times New Roman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k</a:t>
            </a:r>
            <a:r>
              <a:rPr dirty="0" smtClean="0" sz="1350" spc="-60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d</a:t>
            </a:r>
            <a:r>
              <a:rPr dirty="0" smtClean="0" sz="1350" spc="0">
                <a:latin typeface="Times New Roman"/>
                <a:cs typeface="Times New Roman"/>
              </a:rPr>
              <a:t>ra</a:t>
            </a:r>
            <a:r>
              <a:rPr dirty="0" smtClean="0" sz="1350" spc="-2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n</a:t>
            </a:r>
            <a:r>
              <a:rPr dirty="0" smtClean="0" sz="1350" spc="-60">
                <a:latin typeface="Times New Roman"/>
                <a:cs typeface="Times New Roman"/>
              </a:rPr>
              <a:t> </a:t>
            </a:r>
            <a:r>
              <a:rPr dirty="0" smtClean="0" sz="1350" spc="-15">
                <a:latin typeface="Times New Roman"/>
                <a:cs typeface="Times New Roman"/>
              </a:rPr>
              <a:t>c</a:t>
            </a:r>
            <a:r>
              <a:rPr dirty="0" smtClean="0" sz="1350" spc="0">
                <a:latin typeface="Times New Roman"/>
                <a:cs typeface="Times New Roman"/>
              </a:rPr>
              <a:t>u</a:t>
            </a:r>
            <a:r>
              <a:rPr dirty="0" smtClean="0" sz="1350" spc="-10">
                <a:latin typeface="Times New Roman"/>
                <a:cs typeface="Times New Roman"/>
              </a:rPr>
              <a:t>r</a:t>
            </a:r>
            <a:r>
              <a:rPr dirty="0" smtClean="0" sz="1350" spc="0">
                <a:latin typeface="Times New Roman"/>
                <a:cs typeface="Times New Roman"/>
              </a:rPr>
              <a:t>r</a:t>
            </a:r>
            <a:r>
              <a:rPr dirty="0" smtClean="0" sz="1350" spc="-15">
                <a:latin typeface="Times New Roman"/>
                <a:cs typeface="Times New Roman"/>
              </a:rPr>
              <a:t>e</a:t>
            </a:r>
            <a:r>
              <a:rPr dirty="0" smtClean="0" sz="1350" spc="0">
                <a:latin typeface="Times New Roman"/>
                <a:cs typeface="Times New Roman"/>
              </a:rPr>
              <a:t>nt</a:t>
            </a:r>
            <a:r>
              <a:rPr dirty="0" smtClean="0" sz="1350" spc="0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s </a:t>
            </a:r>
            <a:r>
              <a:rPr dirty="0" smtClean="0" sz="1350" spc="-10">
                <a:latin typeface="Times New Roman"/>
                <a:cs typeface="Times New Roman"/>
              </a:rPr>
              <a:t>t</a:t>
            </a:r>
            <a:r>
              <a:rPr dirty="0" smtClean="0" sz="1350" spc="0">
                <a:latin typeface="Times New Roman"/>
                <a:cs typeface="Times New Roman"/>
              </a:rPr>
              <a:t>here</a:t>
            </a:r>
            <a:r>
              <a:rPr dirty="0" smtClean="0" sz="1350" spc="-10">
                <a:latin typeface="Times New Roman"/>
                <a:cs typeface="Times New Roman"/>
              </a:rPr>
              <a:t>f</a:t>
            </a:r>
            <a:r>
              <a:rPr dirty="0" smtClean="0" sz="1350" spc="-10">
                <a:latin typeface="Times New Roman"/>
                <a:cs typeface="Times New Roman"/>
              </a:rPr>
              <a:t>o</a:t>
            </a:r>
            <a:r>
              <a:rPr dirty="0" smtClean="0" sz="1350" spc="0">
                <a:latin typeface="Times New Roman"/>
                <a:cs typeface="Times New Roman"/>
              </a:rPr>
              <a:t>re</a:t>
            </a:r>
            <a:r>
              <a:rPr dirty="0" smtClean="0" sz="1350" spc="-1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3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4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-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−</a:t>
            </a:r>
            <a:r>
              <a:rPr dirty="0" smtClean="0" sz="1350" spc="-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1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8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1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6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-20">
                <a:latin typeface="Cambria Math"/>
                <a:cs typeface="Cambria Math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  <a:p>
            <a:pPr algn="just" marL="12700" marR="13335">
              <a:lnSpc>
                <a:spcPct val="112200"/>
              </a:lnSpc>
              <a:spcBef>
                <a:spcPts val="5"/>
              </a:spcBef>
              <a:buFont typeface="Times New Roman"/>
              <a:buAutoNum type="alphaLcParenBoth" startAt="2"/>
              <a:tabLst>
                <a:tab pos="280670" algn="l"/>
              </a:tabLst>
            </a:pPr>
            <a:r>
              <a:rPr dirty="0" smtClean="0" sz="1350" spc="-15">
                <a:latin typeface="Times New Roman"/>
                <a:cs typeface="Times New Roman"/>
              </a:rPr>
              <a:t>T</a:t>
            </a:r>
            <a:r>
              <a:rPr dirty="0" smtClean="0" sz="1350" spc="0">
                <a:latin typeface="Times New Roman"/>
                <a:cs typeface="Times New Roman"/>
              </a:rPr>
              <a:t>he</a:t>
            </a:r>
            <a:r>
              <a:rPr dirty="0" smtClean="0" sz="1350" spc="100">
                <a:latin typeface="Times New Roman"/>
                <a:cs typeface="Times New Roman"/>
              </a:rPr>
              <a:t> </a:t>
            </a:r>
            <a:r>
              <a:rPr dirty="0" smtClean="0" sz="1350" spc="-5">
                <a:latin typeface="Times New Roman"/>
                <a:cs typeface="Times New Roman"/>
              </a:rPr>
              <a:t>D</a:t>
            </a:r>
            <a:r>
              <a:rPr dirty="0" smtClean="0" sz="1350" spc="0">
                <a:latin typeface="Times New Roman"/>
                <a:cs typeface="Times New Roman"/>
              </a:rPr>
              <a:t>-</a:t>
            </a:r>
            <a:r>
              <a:rPr dirty="0" smtClean="0" sz="1350" spc="-20">
                <a:latin typeface="Times New Roman"/>
                <a:cs typeface="Times New Roman"/>
              </a:rPr>
              <a:t>M</a:t>
            </a:r>
            <a:r>
              <a:rPr dirty="0" smtClean="0" sz="1350" spc="0">
                <a:latin typeface="Times New Roman"/>
                <a:cs typeface="Times New Roman"/>
              </a:rPr>
              <a:t>OS</a:t>
            </a:r>
            <a:r>
              <a:rPr dirty="0" smtClean="0" sz="1350" spc="-10">
                <a:latin typeface="Times New Roman"/>
                <a:cs typeface="Times New Roman"/>
              </a:rPr>
              <a:t>F</a:t>
            </a:r>
            <a:r>
              <a:rPr dirty="0" smtClean="0" sz="1350" spc="0">
                <a:latin typeface="Times New Roman"/>
                <a:cs typeface="Times New Roman"/>
              </a:rPr>
              <a:t>ET</a:t>
            </a:r>
            <a:r>
              <a:rPr dirty="0" smtClean="0" sz="1350" spc="100">
                <a:latin typeface="Times New Roman"/>
                <a:cs typeface="Times New Roman"/>
              </a:rPr>
              <a:t> </a:t>
            </a:r>
            <a:r>
              <a:rPr dirty="0" smtClean="0" sz="1350" spc="5">
                <a:latin typeface="Times New Roman"/>
                <a:cs typeface="Times New Roman"/>
              </a:rPr>
              <a:t>Q</a:t>
            </a:r>
            <a:r>
              <a:rPr dirty="0" smtClean="0" sz="1350" spc="-10">
                <a:latin typeface="Times New Roman"/>
                <a:cs typeface="Times New Roman"/>
              </a:rPr>
              <a:t>-</a:t>
            </a:r>
            <a:r>
              <a:rPr dirty="0" smtClean="0" sz="1350" spc="-10">
                <a:latin typeface="Times New Roman"/>
                <a:cs typeface="Times New Roman"/>
              </a:rPr>
              <a:t>p</a:t>
            </a:r>
            <a:r>
              <a:rPr dirty="0" smtClean="0" sz="1350" spc="0">
                <a:latin typeface="Times New Roman"/>
                <a:cs typeface="Times New Roman"/>
              </a:rPr>
              <a:t>o</a:t>
            </a:r>
            <a:r>
              <a:rPr dirty="0" smtClean="0" sz="1350" spc="-1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nt</a:t>
            </a:r>
            <a:r>
              <a:rPr dirty="0" smtClean="0" sz="1350" spc="95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s</a:t>
            </a:r>
            <a:r>
              <a:rPr dirty="0" smtClean="0" sz="1350" spc="10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at</a:t>
            </a:r>
            <a:r>
              <a:rPr dirty="0" smtClean="0" sz="1350" spc="120">
                <a:latin typeface="Times New Roman"/>
                <a:cs typeface="Times New Roman"/>
              </a:rPr>
              <a:t> </a:t>
            </a:r>
            <a:r>
              <a:rPr dirty="0" smtClean="0" sz="1350" spc="-180">
                <a:latin typeface="Cambria Math"/>
                <a:cs typeface="Cambria Math"/>
              </a:rPr>
              <a:t>�</a:t>
            </a:r>
            <a:r>
              <a:rPr dirty="0" smtClean="0" baseline="-17543" sz="1425" spc="89">
                <a:latin typeface="Cambria Math"/>
                <a:cs typeface="Cambria Math"/>
              </a:rPr>
              <a:t>G</a:t>
            </a:r>
            <a:r>
              <a:rPr dirty="0" smtClean="0" baseline="-17543" sz="1425" spc="82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0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V</a:t>
            </a:r>
            <a:r>
              <a:rPr dirty="0" smtClean="0" sz="1350" spc="13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and</a:t>
            </a:r>
            <a:r>
              <a:rPr dirty="0" smtClean="0" sz="1350" spc="10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𝐼</a:t>
            </a:r>
            <a:r>
              <a:rPr dirty="0" smtClean="0" baseline="-17543" sz="1425" spc="89">
                <a:latin typeface="Cambria Math"/>
                <a:cs typeface="Cambria Math"/>
              </a:rPr>
              <a:t>D</a:t>
            </a:r>
            <a:r>
              <a:rPr dirty="0" smtClean="0" baseline="-17543" sz="1425" spc="89">
                <a:latin typeface="Cambria Math"/>
                <a:cs typeface="Cambria Math"/>
              </a:rPr>
              <a:t> </a:t>
            </a:r>
            <a:r>
              <a:rPr dirty="0" smtClean="0" baseline="-17543" sz="1425" spc="22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𝐼</a:t>
            </a:r>
            <a:r>
              <a:rPr dirty="0" smtClean="0" baseline="-17543" sz="1425" spc="97">
                <a:latin typeface="Cambria Math"/>
                <a:cs typeface="Cambria Math"/>
              </a:rPr>
              <a:t>D</a:t>
            </a:r>
            <a:r>
              <a:rPr dirty="0" smtClean="0" baseline="-17543" sz="1425" spc="67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 </a:t>
            </a:r>
            <a:r>
              <a:rPr dirty="0" smtClean="0" baseline="-17543" sz="1425" spc="3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4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5">
                <a:latin typeface="Cambria Math"/>
                <a:cs typeface="Cambria Math"/>
              </a:rPr>
              <a:t>m</a:t>
            </a:r>
            <a:r>
              <a:rPr dirty="0" smtClean="0" sz="1350" spc="-20">
                <a:latin typeface="Cambria Math"/>
                <a:cs typeface="Cambria Math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.</a:t>
            </a:r>
            <a:r>
              <a:rPr dirty="0" smtClean="0" sz="1350" spc="10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F</a:t>
            </a:r>
            <a:r>
              <a:rPr dirty="0" smtClean="0" sz="1350" spc="5">
                <a:latin typeface="Times New Roman"/>
                <a:cs typeface="Times New Roman"/>
              </a:rPr>
              <a:t>r</a:t>
            </a:r>
            <a:r>
              <a:rPr dirty="0" smtClean="0" sz="1350" spc="0">
                <a:latin typeface="Times New Roman"/>
                <a:cs typeface="Times New Roman"/>
              </a:rPr>
              <a:t>om</a:t>
            </a:r>
            <a:r>
              <a:rPr dirty="0" smtClean="0" sz="1350" spc="90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t</a:t>
            </a:r>
            <a:r>
              <a:rPr dirty="0" smtClean="0" sz="1350" spc="0">
                <a:latin typeface="Times New Roman"/>
                <a:cs typeface="Times New Roman"/>
              </a:rPr>
              <a:t>he</a:t>
            </a:r>
            <a:r>
              <a:rPr dirty="0" smtClean="0" sz="1350" spc="10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gr</a:t>
            </a:r>
            <a:r>
              <a:rPr dirty="0" smtClean="0" sz="1350" spc="-15">
                <a:latin typeface="Times New Roman"/>
                <a:cs typeface="Times New Roman"/>
              </a:rPr>
              <a:t>a</a:t>
            </a:r>
            <a:r>
              <a:rPr dirty="0" smtClean="0" sz="1350" spc="-10">
                <a:latin typeface="Times New Roman"/>
                <a:cs typeface="Times New Roman"/>
              </a:rPr>
              <a:t>p</a:t>
            </a:r>
            <a:r>
              <a:rPr dirty="0" smtClean="0" sz="1350" spc="0">
                <a:latin typeface="Times New Roman"/>
                <a:cs typeface="Times New Roman"/>
              </a:rPr>
              <a:t>h</a:t>
            </a:r>
            <a:r>
              <a:rPr dirty="0" smtClean="0" sz="1350" spc="105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n</a:t>
            </a:r>
            <a:r>
              <a:rPr dirty="0" smtClean="0" sz="1350" spc="10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Fi</a:t>
            </a:r>
            <a:r>
              <a:rPr dirty="0" smtClean="0" sz="1350" spc="-10">
                <a:latin typeface="Times New Roman"/>
                <a:cs typeface="Times New Roman"/>
              </a:rPr>
              <a:t>g</a:t>
            </a:r>
            <a:r>
              <a:rPr dirty="0" smtClean="0" sz="1350" spc="0">
                <a:latin typeface="Times New Roman"/>
                <a:cs typeface="Times New Roman"/>
              </a:rPr>
              <a:t>u</a:t>
            </a:r>
            <a:r>
              <a:rPr dirty="0" smtClean="0" sz="1350" spc="-10">
                <a:latin typeface="Times New Roman"/>
                <a:cs typeface="Times New Roman"/>
              </a:rPr>
              <a:t>r</a:t>
            </a:r>
            <a:r>
              <a:rPr dirty="0" smtClean="0" sz="1350" spc="0">
                <a:latin typeface="Times New Roman"/>
                <a:cs typeface="Times New Roman"/>
              </a:rPr>
              <a:t>e</a:t>
            </a:r>
            <a:r>
              <a:rPr dirty="0" smtClean="0" sz="1350" spc="100">
                <a:latin typeface="Times New Roman"/>
                <a:cs typeface="Times New Roman"/>
              </a:rPr>
              <a:t> </a:t>
            </a:r>
            <a:r>
              <a:rPr dirty="0" smtClean="0" sz="1350" spc="30">
                <a:latin typeface="Times New Roman"/>
                <a:cs typeface="Times New Roman"/>
              </a:rPr>
              <a:t>9</a:t>
            </a:r>
            <a:r>
              <a:rPr dirty="0" smtClean="0" sz="1350" spc="0">
                <a:latin typeface="Times New Roman"/>
                <a:cs typeface="Times New Roman"/>
              </a:rPr>
              <a:t>-</a:t>
            </a:r>
            <a:r>
              <a:rPr dirty="0" smtClean="0" sz="1350" spc="0">
                <a:latin typeface="Times New Roman"/>
                <a:cs typeface="Times New Roman"/>
              </a:rPr>
              <a:t> </a:t>
            </a:r>
            <a:r>
              <a:rPr dirty="0" smtClean="0" sz="1350" spc="5">
                <a:latin typeface="Times New Roman"/>
                <a:cs typeface="Times New Roman"/>
              </a:rPr>
              <a:t>1</a:t>
            </a:r>
            <a:r>
              <a:rPr dirty="0" smtClean="0" sz="1350" spc="-10">
                <a:latin typeface="Times New Roman"/>
                <a:cs typeface="Times New Roman"/>
              </a:rPr>
              <a:t>2</a:t>
            </a:r>
            <a:r>
              <a:rPr dirty="0" smtClean="0" sz="1350" spc="-10">
                <a:latin typeface="Times New Roman"/>
                <a:cs typeface="Times New Roman"/>
              </a:rPr>
              <a:t>(</a:t>
            </a:r>
            <a:r>
              <a:rPr dirty="0" smtClean="0" sz="1350" spc="0">
                <a:latin typeface="Times New Roman"/>
                <a:cs typeface="Times New Roman"/>
              </a:rPr>
              <a:t>b),</a:t>
            </a:r>
            <a:r>
              <a:rPr dirty="0" smtClean="0" sz="1350" spc="-1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𝐼</a:t>
            </a:r>
            <a:r>
              <a:rPr dirty="0" smtClean="0" baseline="-17543" sz="1425" spc="89">
                <a:latin typeface="Cambria Math"/>
                <a:cs typeface="Cambria Math"/>
              </a:rPr>
              <a:t>D</a:t>
            </a:r>
            <a:r>
              <a:rPr dirty="0" smtClean="0" baseline="-17543" sz="1425" spc="89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6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2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5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30">
                <a:latin typeface="Cambria Math"/>
                <a:cs typeface="Cambria Math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w</a:t>
            </a:r>
            <a:r>
              <a:rPr dirty="0" smtClean="0" sz="1350" spc="0">
                <a:latin typeface="Times New Roman"/>
                <a:cs typeface="Times New Roman"/>
              </a:rPr>
              <a:t>h</a:t>
            </a:r>
            <a:r>
              <a:rPr dirty="0" smtClean="0" sz="1350" spc="-15">
                <a:latin typeface="Times New Roman"/>
                <a:cs typeface="Times New Roman"/>
              </a:rPr>
              <a:t>e</a:t>
            </a:r>
            <a:r>
              <a:rPr dirty="0" smtClean="0" sz="1350" spc="0">
                <a:latin typeface="Times New Roman"/>
                <a:cs typeface="Times New Roman"/>
              </a:rPr>
              <a:t>n</a:t>
            </a:r>
            <a:r>
              <a:rPr dirty="0" smtClean="0" sz="1350" spc="-10">
                <a:latin typeface="Times New Roman"/>
                <a:cs typeface="Times New Roman"/>
              </a:rPr>
              <a:t> </a:t>
            </a:r>
            <a:r>
              <a:rPr dirty="0" smtClean="0" sz="1350" spc="-180">
                <a:latin typeface="Cambria Math"/>
                <a:cs typeface="Cambria Math"/>
              </a:rPr>
              <a:t>�</a:t>
            </a:r>
            <a:r>
              <a:rPr dirty="0" smtClean="0" baseline="-17543" sz="1425" spc="89">
                <a:latin typeface="Cambria Math"/>
                <a:cs typeface="Cambria Math"/>
              </a:rPr>
              <a:t>G</a:t>
            </a:r>
            <a:r>
              <a:rPr dirty="0" smtClean="0" baseline="-17543" sz="1425" spc="82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80">
                <a:latin typeface="Cambria Math"/>
                <a:cs typeface="Cambria Math"/>
              </a:rPr>
              <a:t> </a:t>
            </a:r>
            <a:r>
              <a:rPr dirty="0" smtClean="0" sz="1350" spc="-5">
                <a:latin typeface="Cambria Math"/>
                <a:cs typeface="Cambria Math"/>
              </a:rPr>
              <a:t>−</a:t>
            </a:r>
            <a:r>
              <a:rPr dirty="0" smtClean="0" sz="1350" spc="0">
                <a:latin typeface="Cambria Math"/>
                <a:cs typeface="Cambria Math"/>
              </a:rPr>
              <a:t>1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30">
                <a:latin typeface="Cambria Math"/>
                <a:cs typeface="Cambria Math"/>
              </a:rPr>
              <a:t>V</a:t>
            </a:r>
            <a:r>
              <a:rPr dirty="0" smtClean="0" sz="1350" spc="0">
                <a:latin typeface="Times New Roman"/>
                <a:cs typeface="Times New Roman"/>
              </a:rPr>
              <a:t>,</a:t>
            </a:r>
            <a:r>
              <a:rPr dirty="0" smtClean="0" sz="1350" spc="-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a</a:t>
            </a:r>
            <a:r>
              <a:rPr dirty="0" smtClean="0" sz="1350" spc="-10">
                <a:latin typeface="Times New Roman"/>
                <a:cs typeface="Times New Roman"/>
              </a:rPr>
              <a:t>n</a:t>
            </a:r>
            <a:r>
              <a:rPr dirty="0" smtClean="0" sz="1350" spc="0">
                <a:latin typeface="Times New Roman"/>
                <a:cs typeface="Times New Roman"/>
              </a:rPr>
              <a:t>d</a:t>
            </a:r>
            <a:r>
              <a:rPr dirty="0" smtClean="0" sz="1350" spc="-1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𝐼</a:t>
            </a:r>
            <a:r>
              <a:rPr dirty="0" smtClean="0" baseline="-17543" sz="1425" spc="89">
                <a:latin typeface="Cambria Math"/>
                <a:cs typeface="Cambria Math"/>
              </a:rPr>
              <a:t>D</a:t>
            </a:r>
            <a:r>
              <a:rPr dirty="0" smtClean="0" baseline="-17543" sz="1425" spc="89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5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3</a:t>
            </a:r>
            <a:r>
              <a:rPr dirty="0" smtClean="0" sz="1350" spc="-5">
                <a:latin typeface="Cambria Math"/>
                <a:cs typeface="Cambria Math"/>
              </a:rPr>
              <a:t> 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30">
                <a:latin typeface="Cambria Math"/>
                <a:cs typeface="Cambria Math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w</a:t>
            </a:r>
            <a:r>
              <a:rPr dirty="0" smtClean="0" sz="1350" spc="-10">
                <a:latin typeface="Times New Roman"/>
                <a:cs typeface="Times New Roman"/>
              </a:rPr>
              <a:t>h</a:t>
            </a:r>
            <a:r>
              <a:rPr dirty="0" smtClean="0" sz="1350" spc="0">
                <a:latin typeface="Times New Roman"/>
                <a:cs typeface="Times New Roman"/>
              </a:rPr>
              <a:t>en</a:t>
            </a:r>
            <a:r>
              <a:rPr dirty="0" smtClean="0" sz="1350" spc="-15">
                <a:latin typeface="Times New Roman"/>
                <a:cs typeface="Times New Roman"/>
              </a:rPr>
              <a:t> </a:t>
            </a:r>
            <a:r>
              <a:rPr dirty="0" smtClean="0" sz="1350" spc="-180">
                <a:latin typeface="Cambria Math"/>
                <a:cs typeface="Cambria Math"/>
              </a:rPr>
              <a:t>�</a:t>
            </a:r>
            <a:r>
              <a:rPr dirty="0" smtClean="0" baseline="-17543" sz="1425" spc="89">
                <a:latin typeface="Cambria Math"/>
                <a:cs typeface="Cambria Math"/>
              </a:rPr>
              <a:t>G</a:t>
            </a:r>
            <a:r>
              <a:rPr dirty="0" smtClean="0" baseline="-17543" sz="1425" spc="82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-5">
                <a:latin typeface="Cambria Math"/>
                <a:cs typeface="Cambria Math"/>
              </a:rPr>
              <a:t>+</a:t>
            </a:r>
            <a:r>
              <a:rPr dirty="0" smtClean="0" sz="1350" spc="0">
                <a:latin typeface="Cambria Math"/>
                <a:cs typeface="Cambria Math"/>
              </a:rPr>
              <a:t>1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V</a:t>
            </a:r>
            <a:r>
              <a:rPr dirty="0" smtClean="0" sz="1350" spc="0">
                <a:latin typeface="Times New Roman"/>
                <a:cs typeface="Times New Roman"/>
              </a:rPr>
              <a:t>.</a:t>
            </a:r>
            <a:r>
              <a:rPr dirty="0" smtClean="0" sz="1350" spc="-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The</a:t>
            </a:r>
            <a:r>
              <a:rPr dirty="0" smtClean="0" sz="1350" spc="-1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pe</a:t>
            </a:r>
            <a:r>
              <a:rPr dirty="0" smtClean="0" sz="1350" spc="-15">
                <a:latin typeface="Times New Roman"/>
                <a:cs typeface="Times New Roman"/>
              </a:rPr>
              <a:t>a</a:t>
            </a:r>
            <a:r>
              <a:rPr dirty="0" smtClean="0" sz="1350" spc="-5">
                <a:latin typeface="Times New Roman"/>
                <a:cs typeface="Times New Roman"/>
              </a:rPr>
              <a:t>k</a:t>
            </a:r>
            <a:r>
              <a:rPr dirty="0" smtClean="0" sz="1350" spc="0">
                <a:latin typeface="Times New Roman"/>
                <a:cs typeface="Times New Roman"/>
              </a:rPr>
              <a:t>-</a:t>
            </a:r>
            <a:r>
              <a:rPr dirty="0" smtClean="0" sz="1350" spc="-5">
                <a:latin typeface="Times New Roman"/>
                <a:cs typeface="Times New Roman"/>
              </a:rPr>
              <a:t>t</a:t>
            </a:r>
            <a:r>
              <a:rPr dirty="0" smtClean="0" sz="1350" spc="-10">
                <a:latin typeface="Times New Roman"/>
                <a:cs typeface="Times New Roman"/>
              </a:rPr>
              <a:t>o</a:t>
            </a:r>
            <a:r>
              <a:rPr dirty="0" smtClean="0" sz="1350" spc="-10">
                <a:latin typeface="Times New Roman"/>
                <a:cs typeface="Times New Roman"/>
              </a:rPr>
              <a:t>-</a:t>
            </a:r>
            <a:r>
              <a:rPr dirty="0" smtClean="0" sz="1350" spc="0">
                <a:latin typeface="Times New Roman"/>
                <a:cs typeface="Times New Roman"/>
              </a:rPr>
              <a:t>pe</a:t>
            </a:r>
            <a:r>
              <a:rPr dirty="0" smtClean="0" sz="1350" spc="-5">
                <a:latin typeface="Times New Roman"/>
                <a:cs typeface="Times New Roman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k</a:t>
            </a:r>
            <a:r>
              <a:rPr dirty="0" smtClean="0" sz="1350" spc="-2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dra</a:t>
            </a:r>
            <a:r>
              <a:rPr dirty="0" smtClean="0" sz="1350" spc="-2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n</a:t>
            </a:r>
            <a:r>
              <a:rPr dirty="0" smtClean="0" sz="1350" spc="0">
                <a:latin typeface="Times New Roman"/>
                <a:cs typeface="Times New Roman"/>
              </a:rPr>
              <a:t> curr</a:t>
            </a:r>
            <a:r>
              <a:rPr dirty="0" smtClean="0" sz="1350" spc="-15">
                <a:latin typeface="Times New Roman"/>
                <a:cs typeface="Times New Roman"/>
              </a:rPr>
              <a:t>e</a:t>
            </a:r>
            <a:r>
              <a:rPr dirty="0" smtClean="0" sz="1350" spc="0">
                <a:latin typeface="Times New Roman"/>
                <a:cs typeface="Times New Roman"/>
              </a:rPr>
              <a:t>nt</a:t>
            </a:r>
            <a:r>
              <a:rPr dirty="0" smtClean="0" sz="1350" spc="-5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s </a:t>
            </a:r>
            <a:r>
              <a:rPr dirty="0" smtClean="0" sz="1350" spc="-10">
                <a:latin typeface="Times New Roman"/>
                <a:cs typeface="Times New Roman"/>
              </a:rPr>
              <a:t>t</a:t>
            </a:r>
            <a:r>
              <a:rPr dirty="0" smtClean="0" sz="1350" spc="0">
                <a:latin typeface="Times New Roman"/>
                <a:cs typeface="Times New Roman"/>
              </a:rPr>
              <a:t>here</a:t>
            </a:r>
            <a:r>
              <a:rPr dirty="0" smtClean="0" sz="1350" spc="-20">
                <a:latin typeface="Times New Roman"/>
                <a:cs typeface="Times New Roman"/>
              </a:rPr>
              <a:t>f</a:t>
            </a:r>
            <a:r>
              <a:rPr dirty="0" smtClean="0" sz="1350" spc="0">
                <a:latin typeface="Times New Roman"/>
                <a:cs typeface="Times New Roman"/>
              </a:rPr>
              <a:t>ore</a:t>
            </a:r>
            <a:r>
              <a:rPr dirty="0" smtClean="0" sz="1350" spc="-1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5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3</a:t>
            </a:r>
            <a:r>
              <a:rPr dirty="0" smtClean="0" sz="1350" spc="-5">
                <a:latin typeface="Cambria Math"/>
                <a:cs typeface="Cambria Math"/>
              </a:rPr>
              <a:t> 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-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− 2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5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5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8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2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8</a:t>
            </a:r>
            <a:r>
              <a:rPr dirty="0" smtClean="0" sz="1350" spc="-5">
                <a:latin typeface="Cambria Math"/>
                <a:cs typeface="Cambria Math"/>
              </a:rPr>
              <a:t> m</a:t>
            </a:r>
            <a:r>
              <a:rPr dirty="0" smtClean="0" sz="1350" spc="-20">
                <a:latin typeface="Cambria Math"/>
                <a:cs typeface="Cambria Math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  <a:p>
            <a:pPr algn="just" marL="253365" marR="12700" indent="-241300">
              <a:lnSpc>
                <a:spcPct val="100000"/>
              </a:lnSpc>
              <a:spcBef>
                <a:spcPts val="204"/>
              </a:spcBef>
              <a:buFont typeface="Times New Roman"/>
              <a:buAutoNum type="alphaLcParenBoth" startAt="2"/>
              <a:tabLst>
                <a:tab pos="253365" algn="l"/>
              </a:tabLst>
            </a:pPr>
            <a:r>
              <a:rPr dirty="0" smtClean="0" sz="1350" spc="-15">
                <a:latin typeface="Times New Roman"/>
                <a:cs typeface="Times New Roman"/>
              </a:rPr>
              <a:t>T</a:t>
            </a:r>
            <a:r>
              <a:rPr dirty="0" smtClean="0" sz="1350" spc="0">
                <a:latin typeface="Times New Roman"/>
                <a:cs typeface="Times New Roman"/>
              </a:rPr>
              <a:t>he</a:t>
            </a:r>
            <a:r>
              <a:rPr dirty="0" smtClean="0" sz="1350" spc="40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E</a:t>
            </a:r>
            <a:r>
              <a:rPr dirty="0" smtClean="0" sz="1350" spc="0">
                <a:latin typeface="Times New Roman"/>
                <a:cs typeface="Times New Roman"/>
              </a:rPr>
              <a:t>-</a:t>
            </a:r>
            <a:r>
              <a:rPr dirty="0" smtClean="0" sz="1350" spc="-10">
                <a:latin typeface="Times New Roman"/>
                <a:cs typeface="Times New Roman"/>
              </a:rPr>
              <a:t>M</a:t>
            </a:r>
            <a:r>
              <a:rPr dirty="0" smtClean="0" sz="1350" spc="-10">
                <a:latin typeface="Times New Roman"/>
                <a:cs typeface="Times New Roman"/>
              </a:rPr>
              <a:t>O</a:t>
            </a:r>
            <a:r>
              <a:rPr dirty="0" smtClean="0" sz="1350" spc="0">
                <a:latin typeface="Times New Roman"/>
                <a:cs typeface="Times New Roman"/>
              </a:rPr>
              <a:t>S</a:t>
            </a:r>
            <a:r>
              <a:rPr dirty="0" smtClean="0" sz="1350" spc="-10">
                <a:latin typeface="Times New Roman"/>
                <a:cs typeface="Times New Roman"/>
              </a:rPr>
              <a:t>F</a:t>
            </a:r>
            <a:r>
              <a:rPr dirty="0" smtClean="0" sz="1350" spc="0">
                <a:latin typeface="Times New Roman"/>
                <a:cs typeface="Times New Roman"/>
              </a:rPr>
              <a:t>ET</a:t>
            </a:r>
            <a:r>
              <a:rPr dirty="0" smtClean="0" sz="1350" spc="30">
                <a:latin typeface="Times New Roman"/>
                <a:cs typeface="Times New Roman"/>
              </a:rPr>
              <a:t> </a:t>
            </a:r>
            <a:r>
              <a:rPr dirty="0" smtClean="0" sz="1350" spc="5">
                <a:latin typeface="Times New Roman"/>
                <a:cs typeface="Times New Roman"/>
              </a:rPr>
              <a:t>Q</a:t>
            </a:r>
            <a:r>
              <a:rPr dirty="0" smtClean="0" sz="1350" spc="-10">
                <a:latin typeface="Times New Roman"/>
                <a:cs typeface="Times New Roman"/>
              </a:rPr>
              <a:t>-</a:t>
            </a:r>
            <a:r>
              <a:rPr dirty="0" smtClean="0" sz="1350" spc="-10">
                <a:latin typeface="Times New Roman"/>
                <a:cs typeface="Times New Roman"/>
              </a:rPr>
              <a:t>p</a:t>
            </a:r>
            <a:r>
              <a:rPr dirty="0" smtClean="0" sz="1350" spc="0">
                <a:latin typeface="Times New Roman"/>
                <a:cs typeface="Times New Roman"/>
              </a:rPr>
              <a:t>o</a:t>
            </a:r>
            <a:r>
              <a:rPr dirty="0" smtClean="0" sz="1350" spc="-1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nt</a:t>
            </a:r>
            <a:r>
              <a:rPr dirty="0" smtClean="0" sz="1350" spc="35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s</a:t>
            </a:r>
            <a:r>
              <a:rPr dirty="0" smtClean="0" sz="1350" spc="4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at</a:t>
            </a:r>
            <a:r>
              <a:rPr dirty="0" smtClean="0" sz="1350" spc="45">
                <a:latin typeface="Times New Roman"/>
                <a:cs typeface="Times New Roman"/>
              </a:rPr>
              <a:t> </a:t>
            </a:r>
            <a:r>
              <a:rPr dirty="0" smtClean="0" sz="1350" spc="-180">
                <a:latin typeface="Cambria Math"/>
                <a:cs typeface="Cambria Math"/>
              </a:rPr>
              <a:t>�</a:t>
            </a:r>
            <a:r>
              <a:rPr dirty="0" smtClean="0" baseline="-17543" sz="1425" spc="89">
                <a:latin typeface="Cambria Math"/>
                <a:cs typeface="Cambria Math"/>
              </a:rPr>
              <a:t>G</a:t>
            </a:r>
            <a:r>
              <a:rPr dirty="0" smtClean="0" baseline="-17543" sz="1425" spc="82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-5">
                <a:latin typeface="Cambria Math"/>
                <a:cs typeface="Cambria Math"/>
              </a:rPr>
              <a:t>+</a:t>
            </a:r>
            <a:r>
              <a:rPr dirty="0" smtClean="0" sz="1350" spc="0">
                <a:latin typeface="Cambria Math"/>
                <a:cs typeface="Cambria Math"/>
              </a:rPr>
              <a:t>8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V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a</a:t>
            </a:r>
            <a:r>
              <a:rPr dirty="0" smtClean="0" sz="1350" spc="-10">
                <a:latin typeface="Times New Roman"/>
                <a:cs typeface="Times New Roman"/>
              </a:rPr>
              <a:t>n</a:t>
            </a:r>
            <a:r>
              <a:rPr dirty="0" smtClean="0" sz="1350" spc="0">
                <a:latin typeface="Times New Roman"/>
                <a:cs typeface="Times New Roman"/>
              </a:rPr>
              <a:t>d</a:t>
            </a:r>
            <a:r>
              <a:rPr dirty="0" smtClean="0" sz="1350" spc="4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𝐼</a:t>
            </a:r>
            <a:r>
              <a:rPr dirty="0" smtClean="0" baseline="-17543" sz="1425" spc="89">
                <a:latin typeface="Cambria Math"/>
                <a:cs typeface="Cambria Math"/>
              </a:rPr>
              <a:t>D</a:t>
            </a:r>
            <a:r>
              <a:rPr dirty="0" smtClean="0" baseline="-17543" sz="1425" spc="89">
                <a:latin typeface="Cambria Math"/>
                <a:cs typeface="Cambria Math"/>
              </a:rPr>
              <a:t> </a:t>
            </a:r>
            <a:r>
              <a:rPr dirty="0" smtClean="0" baseline="-17543" sz="1425" spc="22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2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5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-5">
                <a:latin typeface="Cambria Math"/>
                <a:cs typeface="Cambria Math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.</a:t>
            </a:r>
            <a:r>
              <a:rPr dirty="0" smtClean="0" sz="1350" spc="4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F</a:t>
            </a:r>
            <a:r>
              <a:rPr dirty="0" smtClean="0" sz="1350" spc="5">
                <a:latin typeface="Times New Roman"/>
                <a:cs typeface="Times New Roman"/>
              </a:rPr>
              <a:t>r</a:t>
            </a:r>
            <a:r>
              <a:rPr dirty="0" smtClean="0" sz="1350" spc="0">
                <a:latin typeface="Times New Roman"/>
                <a:cs typeface="Times New Roman"/>
              </a:rPr>
              <a:t>om</a:t>
            </a:r>
            <a:r>
              <a:rPr dirty="0" smtClean="0" sz="1350" spc="30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t</a:t>
            </a:r>
            <a:r>
              <a:rPr dirty="0" smtClean="0" sz="1350" spc="0">
                <a:latin typeface="Times New Roman"/>
                <a:cs typeface="Times New Roman"/>
              </a:rPr>
              <a:t>he</a:t>
            </a:r>
            <a:r>
              <a:rPr dirty="0" smtClean="0" sz="1350" spc="40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g</a:t>
            </a:r>
            <a:r>
              <a:rPr dirty="0" smtClean="0" sz="1350" spc="0">
                <a:latin typeface="Times New Roman"/>
                <a:cs typeface="Times New Roman"/>
              </a:rPr>
              <a:t>r</a:t>
            </a:r>
            <a:r>
              <a:rPr dirty="0" smtClean="0" sz="1350" spc="-15">
                <a:latin typeface="Times New Roman"/>
                <a:cs typeface="Times New Roman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ph</a:t>
            </a:r>
            <a:r>
              <a:rPr dirty="0" smtClean="0" sz="1350" spc="45">
                <a:latin typeface="Times New Roman"/>
                <a:cs typeface="Times New Roman"/>
              </a:rPr>
              <a:t> </a:t>
            </a:r>
            <a:r>
              <a:rPr dirty="0" smtClean="0" sz="1350" spc="-2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n</a:t>
            </a:r>
            <a:r>
              <a:rPr dirty="0" smtClean="0" sz="1350" spc="4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Fi</a:t>
            </a:r>
            <a:r>
              <a:rPr dirty="0" smtClean="0" sz="1350" spc="-10">
                <a:latin typeface="Times New Roman"/>
                <a:cs typeface="Times New Roman"/>
              </a:rPr>
              <a:t>g</a:t>
            </a:r>
            <a:r>
              <a:rPr dirty="0" smtClean="0" sz="1350" spc="-10">
                <a:latin typeface="Times New Roman"/>
                <a:cs typeface="Times New Roman"/>
              </a:rPr>
              <a:t>u</a:t>
            </a:r>
            <a:r>
              <a:rPr dirty="0" smtClean="0" sz="1350" spc="-10">
                <a:latin typeface="Times New Roman"/>
                <a:cs typeface="Times New Roman"/>
              </a:rPr>
              <a:t>r</a:t>
            </a:r>
            <a:r>
              <a:rPr dirty="0" smtClean="0" sz="1350" spc="0">
                <a:latin typeface="Times New Roman"/>
                <a:cs typeface="Times New Roman"/>
              </a:rPr>
              <a:t>e</a:t>
            </a:r>
            <a:r>
              <a:rPr dirty="0" smtClean="0" sz="1350" spc="40">
                <a:latin typeface="Times New Roman"/>
                <a:cs typeface="Times New Roman"/>
              </a:rPr>
              <a:t> </a:t>
            </a:r>
            <a:r>
              <a:rPr dirty="0" smtClean="0" sz="1350" spc="30">
                <a:latin typeface="Times New Roman"/>
                <a:cs typeface="Times New Roman"/>
              </a:rPr>
              <a:t>9</a:t>
            </a:r>
            <a:r>
              <a:rPr dirty="0" smtClean="0" sz="1350" spc="-10">
                <a:latin typeface="Times New Roman"/>
                <a:cs typeface="Times New Roman"/>
              </a:rPr>
              <a:t>-1</a:t>
            </a:r>
            <a:r>
              <a:rPr dirty="0" smtClean="0" sz="1350" spc="5">
                <a:latin typeface="Times New Roman"/>
                <a:cs typeface="Times New Roman"/>
              </a:rPr>
              <a:t>2</a:t>
            </a:r>
            <a:r>
              <a:rPr dirty="0" smtClean="0" sz="1350" spc="0">
                <a:latin typeface="Times New Roman"/>
                <a:cs typeface="Times New Roman"/>
              </a:rPr>
              <a:t>(</a:t>
            </a:r>
            <a:r>
              <a:rPr dirty="0" smtClean="0" sz="1350" spc="-15">
                <a:latin typeface="Times New Roman"/>
                <a:cs typeface="Times New Roman"/>
              </a:rPr>
              <a:t>c</a:t>
            </a:r>
            <a:r>
              <a:rPr dirty="0" smtClean="0" sz="1350" spc="0">
                <a:latin typeface="Times New Roman"/>
                <a:cs typeface="Times New Roman"/>
              </a:rPr>
              <a:t>),</a:t>
            </a:r>
            <a:endParaRPr sz="1350">
              <a:latin typeface="Times New Roman"/>
              <a:cs typeface="Times New Roman"/>
            </a:endParaRPr>
          </a:p>
          <a:p>
            <a:pPr algn="just" marL="12700" marR="15240">
              <a:lnSpc>
                <a:spcPct val="111900"/>
              </a:lnSpc>
              <a:spcBef>
                <a:spcPts val="10"/>
              </a:spcBef>
            </a:pPr>
            <a:r>
              <a:rPr dirty="0" smtClean="0" sz="1350">
                <a:latin typeface="Cambria Math"/>
                <a:cs typeface="Cambria Math"/>
              </a:rPr>
              <a:t>𝐼</a:t>
            </a:r>
            <a:r>
              <a:rPr dirty="0" smtClean="0" baseline="-17543" sz="1425" spc="89">
                <a:latin typeface="Cambria Math"/>
                <a:cs typeface="Cambria Math"/>
              </a:rPr>
              <a:t>D</a:t>
            </a:r>
            <a:r>
              <a:rPr dirty="0" smtClean="0" baseline="-17543" sz="1425" spc="89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3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9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-3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w</a:t>
            </a:r>
            <a:r>
              <a:rPr dirty="0" smtClean="0" sz="1350" spc="-10">
                <a:latin typeface="Times New Roman"/>
                <a:cs typeface="Times New Roman"/>
              </a:rPr>
              <a:t>h</a:t>
            </a:r>
            <a:r>
              <a:rPr dirty="0" smtClean="0" sz="1350" spc="0">
                <a:latin typeface="Times New Roman"/>
                <a:cs typeface="Times New Roman"/>
              </a:rPr>
              <a:t>en</a:t>
            </a:r>
            <a:r>
              <a:rPr dirty="0" smtClean="0" sz="1350" spc="-70">
                <a:latin typeface="Times New Roman"/>
                <a:cs typeface="Times New Roman"/>
              </a:rPr>
              <a:t> </a:t>
            </a:r>
            <a:r>
              <a:rPr dirty="0" smtClean="0" sz="1350" spc="-180">
                <a:latin typeface="Cambria Math"/>
                <a:cs typeface="Cambria Math"/>
              </a:rPr>
              <a:t>�</a:t>
            </a:r>
            <a:r>
              <a:rPr dirty="0" smtClean="0" baseline="-17543" sz="1425" spc="89">
                <a:latin typeface="Cambria Math"/>
                <a:cs typeface="Cambria Math"/>
              </a:rPr>
              <a:t>G</a:t>
            </a:r>
            <a:r>
              <a:rPr dirty="0" smtClean="0" baseline="-17543" sz="1425" spc="82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 </a:t>
            </a:r>
            <a:r>
              <a:rPr dirty="0" smtClean="0" baseline="-17543" sz="1425" spc="-7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80">
                <a:latin typeface="Cambria Math"/>
                <a:cs typeface="Cambria Math"/>
              </a:rPr>
              <a:t> </a:t>
            </a:r>
            <a:r>
              <a:rPr dirty="0" smtClean="0" sz="1350" spc="-5">
                <a:latin typeface="Cambria Math"/>
                <a:cs typeface="Cambria Math"/>
              </a:rPr>
              <a:t>+</a:t>
            </a:r>
            <a:r>
              <a:rPr dirty="0" smtClean="0" sz="1350" spc="0">
                <a:latin typeface="Cambria Math"/>
                <a:cs typeface="Cambria Math"/>
              </a:rPr>
              <a:t>9</a:t>
            </a:r>
            <a:r>
              <a:rPr dirty="0" smtClean="0" sz="1350" spc="10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V</a:t>
            </a:r>
            <a:r>
              <a:rPr dirty="0" smtClean="0" sz="1350" spc="0">
                <a:latin typeface="Times New Roman"/>
                <a:cs typeface="Times New Roman"/>
              </a:rPr>
              <a:t>,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a</a:t>
            </a:r>
            <a:r>
              <a:rPr dirty="0" smtClean="0" sz="1350" spc="-10">
                <a:latin typeface="Times New Roman"/>
                <a:cs typeface="Times New Roman"/>
              </a:rPr>
              <a:t>n</a:t>
            </a:r>
            <a:r>
              <a:rPr dirty="0" smtClean="0" sz="1350" spc="0">
                <a:latin typeface="Times New Roman"/>
                <a:cs typeface="Times New Roman"/>
              </a:rPr>
              <a:t>d</a:t>
            </a:r>
            <a:r>
              <a:rPr dirty="0" smtClean="0" sz="1350" spc="-70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𝐼</a:t>
            </a:r>
            <a:r>
              <a:rPr dirty="0" smtClean="0" baseline="-17543" sz="1425" spc="89">
                <a:latin typeface="Cambria Math"/>
                <a:cs typeface="Cambria Math"/>
              </a:rPr>
              <a:t>D</a:t>
            </a:r>
            <a:r>
              <a:rPr dirty="0" smtClean="0" baseline="-17543" sz="1425" spc="89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1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7</a:t>
            </a:r>
            <a:r>
              <a:rPr dirty="0" smtClean="0" sz="1350" spc="-5">
                <a:latin typeface="Cambria Math"/>
                <a:cs typeface="Cambria Math"/>
              </a:rPr>
              <a:t> 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-3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wh</a:t>
            </a:r>
            <a:r>
              <a:rPr dirty="0" smtClean="0" sz="1350" spc="-15">
                <a:latin typeface="Times New Roman"/>
                <a:cs typeface="Times New Roman"/>
              </a:rPr>
              <a:t>e</a:t>
            </a:r>
            <a:r>
              <a:rPr dirty="0" smtClean="0" sz="1350" spc="0">
                <a:latin typeface="Times New Roman"/>
                <a:cs typeface="Times New Roman"/>
              </a:rPr>
              <a:t>n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-180">
                <a:latin typeface="Cambria Math"/>
                <a:cs typeface="Cambria Math"/>
              </a:rPr>
              <a:t>�</a:t>
            </a:r>
            <a:r>
              <a:rPr dirty="0" smtClean="0" baseline="-17543" sz="1425" spc="89">
                <a:latin typeface="Cambria Math"/>
                <a:cs typeface="Cambria Math"/>
              </a:rPr>
              <a:t>G</a:t>
            </a:r>
            <a:r>
              <a:rPr dirty="0" smtClean="0" baseline="-17543" sz="1425" spc="82">
                <a:latin typeface="Cambria Math"/>
                <a:cs typeface="Cambria Math"/>
              </a:rPr>
              <a:t>S</a:t>
            </a:r>
            <a:r>
              <a:rPr dirty="0" smtClean="0" baseline="-17543" sz="1425" spc="82">
                <a:latin typeface="Cambria Math"/>
                <a:cs typeface="Cambria Math"/>
              </a:rPr>
              <a:t> </a:t>
            </a:r>
            <a:r>
              <a:rPr dirty="0" smtClean="0" baseline="-17543" sz="1425" spc="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-5">
                <a:latin typeface="Cambria Math"/>
                <a:cs typeface="Cambria Math"/>
              </a:rPr>
              <a:t>+</a:t>
            </a:r>
            <a:r>
              <a:rPr dirty="0" smtClean="0" sz="1350" spc="0">
                <a:latin typeface="Cambria Math"/>
                <a:cs typeface="Cambria Math"/>
              </a:rPr>
              <a:t>7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V</a:t>
            </a:r>
            <a:r>
              <a:rPr dirty="0" smtClean="0" sz="1350" spc="0">
                <a:latin typeface="Times New Roman"/>
                <a:cs typeface="Times New Roman"/>
              </a:rPr>
              <a:t>.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T</a:t>
            </a:r>
            <a:r>
              <a:rPr dirty="0" smtClean="0" sz="1350" spc="-10">
                <a:latin typeface="Times New Roman"/>
                <a:cs typeface="Times New Roman"/>
              </a:rPr>
              <a:t>h</a:t>
            </a:r>
            <a:r>
              <a:rPr dirty="0" smtClean="0" sz="1350" spc="0">
                <a:latin typeface="Times New Roman"/>
                <a:cs typeface="Times New Roman"/>
              </a:rPr>
              <a:t>e</a:t>
            </a:r>
            <a:r>
              <a:rPr dirty="0" smtClean="0" sz="1350" spc="-6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Times New Roman"/>
                <a:cs typeface="Times New Roman"/>
              </a:rPr>
              <a:t>pe</a:t>
            </a:r>
            <a:r>
              <a:rPr dirty="0" smtClean="0" sz="1350" spc="-20">
                <a:latin typeface="Times New Roman"/>
                <a:cs typeface="Times New Roman"/>
              </a:rPr>
              <a:t>a</a:t>
            </a:r>
            <a:r>
              <a:rPr dirty="0" smtClean="0" sz="1350" spc="10">
                <a:latin typeface="Times New Roman"/>
                <a:cs typeface="Times New Roman"/>
              </a:rPr>
              <a:t>k</a:t>
            </a:r>
            <a:r>
              <a:rPr dirty="0" smtClean="0" sz="1350" spc="0">
                <a:latin typeface="Times New Roman"/>
                <a:cs typeface="Times New Roman"/>
              </a:rPr>
              <a:t>-</a:t>
            </a:r>
            <a:r>
              <a:rPr dirty="0" smtClean="0" sz="1350" spc="-20">
                <a:latin typeface="Times New Roman"/>
                <a:cs typeface="Times New Roman"/>
              </a:rPr>
              <a:t>t</a:t>
            </a:r>
            <a:r>
              <a:rPr dirty="0" smtClean="0" sz="1350" spc="5">
                <a:latin typeface="Times New Roman"/>
                <a:cs typeface="Times New Roman"/>
              </a:rPr>
              <a:t>o</a:t>
            </a:r>
            <a:r>
              <a:rPr dirty="0" smtClean="0" sz="1350" spc="-10">
                <a:latin typeface="Times New Roman"/>
                <a:cs typeface="Times New Roman"/>
              </a:rPr>
              <a:t>-</a:t>
            </a:r>
            <a:r>
              <a:rPr dirty="0" smtClean="0" sz="1350" spc="0">
                <a:latin typeface="Times New Roman"/>
                <a:cs typeface="Times New Roman"/>
              </a:rPr>
              <a:t>pe</a:t>
            </a:r>
            <a:r>
              <a:rPr dirty="0" smtClean="0" sz="1350" spc="-20">
                <a:latin typeface="Times New Roman"/>
                <a:cs typeface="Times New Roman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k</a:t>
            </a:r>
            <a:r>
              <a:rPr dirty="0" smtClean="0" sz="1350" spc="-60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d</a:t>
            </a:r>
            <a:r>
              <a:rPr dirty="0" smtClean="0" sz="1350" spc="0">
                <a:latin typeface="Times New Roman"/>
                <a:cs typeface="Times New Roman"/>
              </a:rPr>
              <a:t>ra</a:t>
            </a:r>
            <a:r>
              <a:rPr dirty="0" smtClean="0" sz="1350" spc="-2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n</a:t>
            </a:r>
            <a:r>
              <a:rPr dirty="0" smtClean="0" sz="1350" spc="-60">
                <a:latin typeface="Times New Roman"/>
                <a:cs typeface="Times New Roman"/>
              </a:rPr>
              <a:t> </a:t>
            </a:r>
            <a:r>
              <a:rPr dirty="0" smtClean="0" sz="1350" spc="-15">
                <a:latin typeface="Times New Roman"/>
                <a:cs typeface="Times New Roman"/>
              </a:rPr>
              <a:t>c</a:t>
            </a:r>
            <a:r>
              <a:rPr dirty="0" smtClean="0" sz="1350" spc="0">
                <a:latin typeface="Times New Roman"/>
                <a:cs typeface="Times New Roman"/>
              </a:rPr>
              <a:t>u</a:t>
            </a:r>
            <a:r>
              <a:rPr dirty="0" smtClean="0" sz="1350" spc="-10">
                <a:latin typeface="Times New Roman"/>
                <a:cs typeface="Times New Roman"/>
              </a:rPr>
              <a:t>r</a:t>
            </a:r>
            <a:r>
              <a:rPr dirty="0" smtClean="0" sz="1350" spc="0">
                <a:latin typeface="Times New Roman"/>
                <a:cs typeface="Times New Roman"/>
              </a:rPr>
              <a:t>r</a:t>
            </a:r>
            <a:r>
              <a:rPr dirty="0" smtClean="0" sz="1350" spc="-15">
                <a:latin typeface="Times New Roman"/>
                <a:cs typeface="Times New Roman"/>
              </a:rPr>
              <a:t>e</a:t>
            </a:r>
            <a:r>
              <a:rPr dirty="0" smtClean="0" sz="1350" spc="0">
                <a:latin typeface="Times New Roman"/>
                <a:cs typeface="Times New Roman"/>
              </a:rPr>
              <a:t>nt</a:t>
            </a:r>
            <a:r>
              <a:rPr dirty="0" smtClean="0" sz="1350" spc="0">
                <a:latin typeface="Times New Roman"/>
                <a:cs typeface="Times New Roman"/>
              </a:rPr>
              <a:t> </a:t>
            </a:r>
            <a:r>
              <a:rPr dirty="0" smtClean="0" sz="1350" spc="-10">
                <a:latin typeface="Times New Roman"/>
                <a:cs typeface="Times New Roman"/>
              </a:rPr>
              <a:t>i</a:t>
            </a:r>
            <a:r>
              <a:rPr dirty="0" smtClean="0" sz="1350" spc="0">
                <a:latin typeface="Times New Roman"/>
                <a:cs typeface="Times New Roman"/>
              </a:rPr>
              <a:t>s </a:t>
            </a:r>
            <a:r>
              <a:rPr dirty="0" smtClean="0" sz="1350" spc="-10">
                <a:latin typeface="Times New Roman"/>
                <a:cs typeface="Times New Roman"/>
              </a:rPr>
              <a:t>t</a:t>
            </a:r>
            <a:r>
              <a:rPr dirty="0" smtClean="0" sz="1350" spc="0">
                <a:latin typeface="Times New Roman"/>
                <a:cs typeface="Times New Roman"/>
              </a:rPr>
              <a:t>here</a:t>
            </a:r>
            <a:r>
              <a:rPr dirty="0" smtClean="0" sz="1350" spc="-10">
                <a:latin typeface="Times New Roman"/>
                <a:cs typeface="Times New Roman"/>
              </a:rPr>
              <a:t>f</a:t>
            </a:r>
            <a:r>
              <a:rPr dirty="0" smtClean="0" sz="1350" spc="-10">
                <a:latin typeface="Times New Roman"/>
                <a:cs typeface="Times New Roman"/>
              </a:rPr>
              <a:t>o</a:t>
            </a:r>
            <a:r>
              <a:rPr dirty="0" smtClean="0" sz="1350" spc="0">
                <a:latin typeface="Times New Roman"/>
                <a:cs typeface="Times New Roman"/>
              </a:rPr>
              <a:t>re</a:t>
            </a:r>
            <a:r>
              <a:rPr dirty="0" smtClean="0" sz="1350" spc="-15">
                <a:latin typeface="Times New Roman"/>
                <a:cs typeface="Times New Roman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3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9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-1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−</a:t>
            </a:r>
            <a:r>
              <a:rPr dirty="0" smtClean="0" sz="1350" spc="-5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1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7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0">
                <a:latin typeface="Cambria Math"/>
                <a:cs typeface="Cambria Math"/>
              </a:rPr>
              <a:t>A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=</a:t>
            </a:r>
            <a:r>
              <a:rPr dirty="0" smtClean="0" sz="1350" spc="70">
                <a:latin typeface="Cambria Math"/>
                <a:cs typeface="Cambria Math"/>
              </a:rPr>
              <a:t> </a:t>
            </a:r>
            <a:r>
              <a:rPr dirty="0" smtClean="0" sz="1350" spc="0">
                <a:latin typeface="Cambria Math"/>
                <a:cs typeface="Cambria Math"/>
              </a:rPr>
              <a:t>2</a:t>
            </a:r>
            <a:r>
              <a:rPr dirty="0" smtClean="0" sz="1350" spc="-5">
                <a:latin typeface="Cambria Math"/>
                <a:cs typeface="Cambria Math"/>
              </a:rPr>
              <a:t>.</a:t>
            </a:r>
            <a:r>
              <a:rPr dirty="0" smtClean="0" sz="1350" spc="0">
                <a:latin typeface="Cambria Math"/>
                <a:cs typeface="Cambria Math"/>
              </a:rPr>
              <a:t>2</a:t>
            </a:r>
            <a:r>
              <a:rPr dirty="0" smtClean="0" sz="1350" spc="5">
                <a:latin typeface="Cambria Math"/>
                <a:cs typeface="Cambria Math"/>
              </a:rPr>
              <a:t> </a:t>
            </a:r>
            <a:r>
              <a:rPr dirty="0" smtClean="0" sz="1350" spc="-15">
                <a:latin typeface="Cambria Math"/>
                <a:cs typeface="Cambria Math"/>
              </a:rPr>
              <a:t>m</a:t>
            </a:r>
            <a:r>
              <a:rPr dirty="0" smtClean="0" sz="1350" spc="-20">
                <a:latin typeface="Cambria Math"/>
                <a:cs typeface="Cambria Math"/>
              </a:rPr>
              <a:t>A</a:t>
            </a:r>
            <a:r>
              <a:rPr dirty="0" smtClean="0" sz="1350" spc="0">
                <a:latin typeface="Times New Roman"/>
                <a:cs typeface="Times New Roman"/>
              </a:rPr>
              <a:t>.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6"/>
              </a:spcBef>
            </a:pPr>
            <a:endParaRPr sz="650"/>
          </a:p>
          <a:p>
            <a:pPr algn="just" marL="12700" marR="12700">
              <a:lnSpc>
                <a:spcPct val="1182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79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D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12">
                <a:latin typeface="Cambria Math"/>
                <a:cs typeface="Cambria Math"/>
              </a:rPr>
              <a:t>D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o</a:t>
            </a:r>
            <a:r>
              <a:rPr dirty="0" smtClean="0" baseline="-16666" sz="1500" spc="112">
                <a:latin typeface="Cambria Math"/>
                <a:cs typeface="Cambria Math"/>
              </a:rPr>
              <a:t>n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Cambria Math"/>
                <a:cs typeface="Cambria Math"/>
              </a:rPr>
              <a:t> 200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44">
                <a:latin typeface="Cambria Math"/>
                <a:cs typeface="Cambria Math"/>
              </a:rPr>
              <a:t>t</a:t>
            </a:r>
            <a:r>
              <a:rPr dirty="0" smtClean="0" baseline="-16666" sz="1500" spc="112">
                <a:latin typeface="Cambria Math"/>
                <a:cs typeface="Cambria Math"/>
              </a:rPr>
              <a:t>h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23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-15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L="711200">
              <a:lnSpc>
                <a:spcPct val="100000"/>
              </a:lnSpc>
              <a:spcBef>
                <a:spcPts val="340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  <a:p>
            <a:pPr algn="just" marL="12700" marR="6249035">
              <a:lnSpc>
                <a:spcPct val="100000"/>
              </a:lnSpc>
              <a:spcBef>
                <a:spcPts val="16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  <a:p>
            <a:pPr algn="just" marL="12700" marR="4939665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endParaRPr baseline="-16666" sz="1500">
              <a:latin typeface="Cambria Math"/>
              <a:cs typeface="Cambria Math"/>
            </a:endParaRPr>
          </a:p>
          <a:p>
            <a:pPr algn="just" marL="12700" marR="3802379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820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+ 820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just" marL="12700" marR="590740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2.23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just" marL="12700" marR="5807710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8228330"/>
            <a:ext cx="201739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�</a:t>
            </a:r>
            <a:r>
              <a:rPr dirty="0" smtClean="0" baseline="11904" sz="2100" spc="172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75">
                <a:latin typeface="Cambria Math"/>
                <a:cs typeface="Cambria Math"/>
              </a:rPr>
              <a:t>D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0">
                <a:latin typeface="Cambria Math"/>
                <a:cs typeface="Cambria Math"/>
              </a:rPr>
              <a:t>o</a:t>
            </a:r>
            <a:r>
              <a:rPr dirty="0" smtClean="0" sz="1000" spc="60">
                <a:latin typeface="Cambria Math"/>
                <a:cs typeface="Cambria Math"/>
              </a:rPr>
              <a:t>n</a:t>
            </a:r>
            <a:r>
              <a:rPr dirty="0" smtClean="0" baseline="2777" sz="1500" spc="89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30">
                <a:latin typeface="Cambria Math"/>
                <a:cs typeface="Cambria Math"/>
              </a:rPr>
              <a:t>t</a:t>
            </a:r>
            <a:r>
              <a:rPr dirty="0" smtClean="0" sz="1000" spc="70">
                <a:latin typeface="Cambria Math"/>
                <a:cs typeface="Cambria Math"/>
              </a:rPr>
              <a:t>h</a:t>
            </a:r>
            <a:r>
              <a:rPr dirty="0" smtClean="0" baseline="2777" sz="1500" spc="104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6622" y="8125206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8427973"/>
            <a:ext cx="2281555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73380">
              <a:lnSpc>
                <a:spcPts val="1480"/>
              </a:lnSpc>
              <a:tabLst>
                <a:tab pos="521334" algn="l"/>
                <a:tab pos="1303655" algn="l"/>
              </a:tabLst>
            </a:pPr>
            <a:r>
              <a:rPr dirty="0" smtClean="0" sz="1400" u="heavy">
                <a:latin typeface="Cambria Math"/>
                <a:cs typeface="Cambria Math"/>
              </a:rPr>
              <a:t> 	</a:t>
            </a:r>
            <a:r>
              <a:rPr dirty="0" smtClean="0" sz="1400" u="heavy">
                <a:latin typeface="Cambria Math"/>
                <a:cs typeface="Cambria Math"/>
              </a:rPr>
              <a:t>200</a:t>
            </a:r>
            <a:r>
              <a:rPr dirty="0" smtClean="0" sz="1400" u="heavy">
                <a:latin typeface="Cambria Math"/>
                <a:cs typeface="Cambria Math"/>
              </a:rPr>
              <a:t>  </a:t>
            </a:r>
            <a:r>
              <a:rPr dirty="0" smtClean="0" sz="1400" spc="-5" u="heavy">
                <a:latin typeface="Cambria Math"/>
                <a:cs typeface="Cambria Math"/>
              </a:rPr>
              <a:t>mA</a:t>
            </a:r>
            <a:r>
              <a:rPr dirty="0" smtClean="0" sz="1400" spc="0" u="heavy">
                <a:latin typeface="Cambria Math"/>
                <a:cs typeface="Cambria Math"/>
              </a:rPr>
              <a:t> 	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65"/>
              </a:lnSpc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11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5714" sz="2100" spc="7">
                <a:latin typeface="Cambria Math"/>
                <a:cs typeface="Cambria Math"/>
              </a:rPr>
              <a:t>(</a:t>
            </a:r>
            <a:r>
              <a:rPr dirty="0" smtClean="0" baseline="-37698" sz="2100" spc="0">
                <a:latin typeface="Cambria Math"/>
                <a:cs typeface="Cambria Math"/>
              </a:rPr>
              <a:t>4</a:t>
            </a:r>
            <a:r>
              <a:rPr dirty="0" smtClean="0" baseline="-37698" sz="2100" spc="7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V</a:t>
            </a:r>
            <a:r>
              <a:rPr dirty="0" smtClean="0" baseline="-37698" sz="2100" spc="-3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−</a:t>
            </a:r>
            <a:r>
              <a:rPr dirty="0" smtClean="0" baseline="-37698" sz="2100" spc="-7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2</a:t>
            </a:r>
            <a:r>
              <a:rPr dirty="0" smtClean="0" baseline="-37698" sz="2100" spc="7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V</a:t>
            </a:r>
            <a:r>
              <a:rPr dirty="0" smtClean="0" baseline="-35714" sz="2100" spc="-15">
                <a:latin typeface="Cambria Math"/>
                <a:cs typeface="Cambria Math"/>
              </a:rPr>
              <a:t>)</a:t>
            </a:r>
            <a:r>
              <a:rPr dirty="0" smtClean="0" baseline="-27777" sz="1500" spc="30">
                <a:latin typeface="Cambria Math"/>
                <a:cs typeface="Cambria Math"/>
              </a:rPr>
              <a:t>2</a:t>
            </a:r>
            <a:r>
              <a:rPr dirty="0" smtClean="0" baseline="-27777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 </a:t>
            </a:r>
            <a:r>
              <a:rPr dirty="0" smtClean="0" sz="1400" spc="-7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6751" y="8548878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8970467"/>
            <a:ext cx="2447290" cy="2495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40">
                <a:latin typeface="Cambria Math"/>
                <a:cs typeface="Cambria Math"/>
              </a:rPr>
              <a:t>�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67">
                <a:latin typeface="Cambria Math"/>
                <a:cs typeface="Cambria Math"/>
              </a:rPr>
              <a:t>t</a:t>
            </a:r>
            <a:r>
              <a:rPr dirty="0" smtClean="0" baseline="-16666" sz="1500" spc="104">
                <a:latin typeface="Cambria Math"/>
                <a:cs typeface="Cambria Math"/>
              </a:rPr>
              <a:t>h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6770" y="8902395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50592" y="1143000"/>
            <a:ext cx="4974335" cy="2670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3088" y="2072639"/>
            <a:ext cx="3302508" cy="2267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351276" y="5841491"/>
            <a:ext cx="4082796" cy="2447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8564"/>
            <a:ext cx="6885305" cy="1852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50 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60">
                <a:latin typeface="Cambria Math"/>
                <a:cs typeface="Cambria Math"/>
              </a:rPr>
              <a:t>V</a:t>
            </a:r>
            <a:r>
              <a:rPr dirty="0" smtClean="0" baseline="27777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.23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7777" sz="1500" spc="30">
                <a:latin typeface="Cambria Math"/>
                <a:cs typeface="Cambria Math"/>
              </a:rPr>
              <a:t>2</a:t>
            </a:r>
            <a:r>
              <a:rPr dirty="0" smtClean="0" baseline="27777" sz="1500" spc="30">
                <a:latin typeface="Cambria Math"/>
                <a:cs typeface="Cambria Math"/>
              </a:rPr>
              <a:t> </a:t>
            </a:r>
            <a:r>
              <a:rPr dirty="0" smtClean="0" baseline="27777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2.65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algn="ctr" marL="190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DS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202">
                <a:latin typeface="Cambria Math"/>
                <a:cs typeface="Cambria Math"/>
              </a:rPr>
              <a:t>D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2.65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6.26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ctr" marL="1905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D</a:t>
            </a:r>
            <a:r>
              <a:rPr dirty="0" smtClean="0" sz="14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+ 33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ac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mS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1.73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9.2 The </a:t>
            </a:r>
            <a:r>
              <a:rPr dirty="0" smtClean="0" sz="1400" spc="-2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plifier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2"/>
              </a:spcBef>
            </a:pPr>
            <a:endParaRPr sz="750"/>
          </a:p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D 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1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called a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rce-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Self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516885"/>
            <a:ext cx="240284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�𝐒𝐒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1904" sz="2100" spc="-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𝑰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𝐒</a:t>
            </a:r>
            <a:r>
              <a:rPr dirty="0" smtClean="0" baseline="13888" sz="2100" spc="-15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67">
                <a:latin typeface="Cambria Math"/>
                <a:cs typeface="Cambria Math"/>
              </a:rPr>
              <a:t>)</a:t>
            </a:r>
            <a:r>
              <a:rPr dirty="0" smtClean="0" baseline="11904" sz="2100" spc="7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2575" y="2413761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2810042"/>
            <a:ext cx="2776220" cy="6686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026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0">
                <a:latin typeface="Times New Roman"/>
                <a:cs typeface="Times New Roman"/>
              </a:rPr>
              <a:t> (s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0">
                <a:latin typeface="Times New Roman"/>
                <a:cs typeface="Times New Roman"/>
              </a:rPr>
              <a:t> le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3581019"/>
            <a:ext cx="1870710" cy="592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5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200"/>
              </a:lnSpc>
              <a:spcBef>
                <a:spcPts val="96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𝒊�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𝐆</a:t>
            </a:r>
            <a:r>
              <a:rPr dirty="0" smtClean="0" baseline="11904" sz="2100" spc="-15">
                <a:latin typeface="Cambria Math"/>
                <a:cs typeface="Cambria Math"/>
              </a:rPr>
              <a:t>∥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5">
                <a:latin typeface="Cambria Math"/>
                <a:cs typeface="Cambria Math"/>
              </a:rPr>
              <a:t>𝐈�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�𝐚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4701" y="3581019"/>
            <a:ext cx="1737360" cy="565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8326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 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4306442"/>
            <a:ext cx="199072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15">
                <a:latin typeface="Times New Roman"/>
                <a:cs typeface="Times New Roman"/>
              </a:rPr>
              <a:t>w</a:t>
            </a:r>
            <a:r>
              <a:rPr dirty="0" smtClean="0" baseline="11904" sz="2100" spc="0">
                <a:latin typeface="Times New Roman"/>
                <a:cs typeface="Times New Roman"/>
              </a:rPr>
              <a:t>here</a:t>
            </a:r>
            <a:r>
              <a:rPr dirty="0" smtClean="0" baseline="11904" sz="2100" spc="-52">
                <a:latin typeface="Times New Roman"/>
                <a:cs typeface="Times New Roman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5">
                <a:latin typeface="Cambria Math"/>
                <a:cs typeface="Cambria Math"/>
              </a:rPr>
              <a:t>𝐈�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�𝐚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-97">
                <a:latin typeface="Cambria Math"/>
                <a:cs typeface="Cambria Math"/>
              </a:rPr>
              <a:t> </a:t>
            </a:r>
            <a:r>
              <a:rPr dirty="0" smtClean="0" baseline="11904" sz="2100" spc="0" b="1">
                <a:latin typeface="Times New Roman"/>
                <a:cs typeface="Times New Roman"/>
              </a:rPr>
              <a:t>=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13888" sz="2100" spc="-15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𝐆𝐒�</a:t>
            </a:r>
            <a:r>
              <a:rPr dirty="0" smtClean="0" baseline="11904" sz="2100" spc="-15">
                <a:latin typeface="Times New Roman"/>
                <a:cs typeface="Times New Roman"/>
              </a:rPr>
              <a:t>.</a:t>
            </a:r>
            <a:endParaRPr baseline="11904" sz="2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3595" y="4295266"/>
            <a:ext cx="3964304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14: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</a:t>
            </a:r>
            <a:r>
              <a:rPr dirty="0" smtClean="0" sz="1200" spc="-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mmon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2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(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our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follow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)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4631054"/>
            <a:ext cx="6884034" cy="96011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377950" indent="-227329">
              <a:lnSpc>
                <a:spcPct val="100000"/>
              </a:lnSpc>
              <a:buSzPct val="85714"/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108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le.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5964138"/>
            <a:ext cx="3185795" cy="13843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46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≫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57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From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15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MS Mincho"/>
                <a:cs typeface="MS Mincho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21,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594995">
              <a:lnSpc>
                <a:spcPct val="100000"/>
              </a:lnSpc>
              <a:spcBef>
                <a:spcPts val="25"/>
              </a:spcBef>
            </a:pP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9395" y="6042025"/>
            <a:ext cx="8928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7352030"/>
            <a:ext cx="11010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74090" algn="l"/>
              </a:tabLst>
            </a:pPr>
            <a:r>
              <a:rPr dirty="0" smtClean="0" baseline="37698" sz="2100">
                <a:latin typeface="Cambria Math"/>
                <a:cs typeface="Cambria Math"/>
              </a:rPr>
              <a:t>𝐴</a:t>
            </a:r>
            <a:r>
              <a:rPr dirty="0" smtClean="0" baseline="36111" sz="1500" spc="-15">
                <a:latin typeface="Cambria Math"/>
                <a:cs typeface="Cambria Math"/>
              </a:rPr>
              <a:t>�</a:t>
            </a:r>
            <a:r>
              <a:rPr dirty="0" smtClean="0" baseline="36111" sz="1500" spc="-15">
                <a:latin typeface="Cambria Math"/>
                <a:cs typeface="Cambria Math"/>
              </a:rPr>
              <a:t> </a:t>
            </a:r>
            <a:r>
              <a:rPr dirty="0" smtClean="0" baseline="36111" sz="1500" spc="37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g	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8382" y="7439406"/>
            <a:ext cx="3244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  </a:t>
            </a:r>
            <a:r>
              <a:rPr dirty="0" smtClean="0" sz="1000" spc="60">
                <a:latin typeface="Cambria Math"/>
                <a:cs typeface="Cambria Math"/>
              </a:rPr>
              <a:t> 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4224" y="7360285"/>
            <a:ext cx="714756" cy="0"/>
          </a:xfrm>
          <a:custGeom>
            <a:avLst/>
            <a:gdLst/>
            <a:ahLst/>
            <a:cxnLst/>
            <a:rect l="l" t="t" r="r" b="b"/>
            <a:pathLst>
              <a:path w="714756" h="0">
                <a:moveTo>
                  <a:pt x="0" y="0"/>
                </a:moveTo>
                <a:lnTo>
                  <a:pt x="71475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884224" y="7843773"/>
            <a:ext cx="1675130" cy="0"/>
          </a:xfrm>
          <a:custGeom>
            <a:avLst/>
            <a:gdLst/>
            <a:ahLst/>
            <a:cxnLst/>
            <a:rect l="l" t="t" r="r" b="b"/>
            <a:pathLst>
              <a:path w="1675130" h="0">
                <a:moveTo>
                  <a:pt x="0" y="0"/>
                </a:moveTo>
                <a:lnTo>
                  <a:pt x="167513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44500" y="7580630"/>
            <a:ext cx="3663950" cy="972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94995">
              <a:lnSpc>
                <a:spcPts val="1505"/>
              </a:lnSpc>
            </a:pP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-5">
                <a:latin typeface="Cambria Math"/>
                <a:cs typeface="Cambria Math"/>
              </a:rPr>
              <a:t>S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mtClean="0" baseline="37698" sz="2100">
                <a:latin typeface="Cambria Math"/>
                <a:cs typeface="Cambria Math"/>
              </a:rPr>
              <a:t>𝐴</a:t>
            </a:r>
            <a:r>
              <a:rPr dirty="0" smtClean="0" baseline="36111" sz="1500" spc="-15">
                <a:latin typeface="Cambria Math"/>
                <a:cs typeface="Cambria Math"/>
              </a:rPr>
              <a:t>�</a:t>
            </a:r>
            <a:r>
              <a:rPr dirty="0" smtClean="0" baseline="36111" sz="1500" spc="-15">
                <a:latin typeface="Cambria Math"/>
                <a:cs typeface="Cambria Math"/>
              </a:rPr>
              <a:t> </a:t>
            </a:r>
            <a:r>
              <a:rPr dirty="0" smtClean="0" baseline="36111" sz="1500" spc="37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-5">
                <a:latin typeface="Cambria Math"/>
                <a:cs typeface="Cambria Math"/>
              </a:rPr>
              <a:t>S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04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0.909</a:t>
            </a:r>
            <a:endParaRPr baseline="37698" sz="2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mtClean="0" sz="1400">
                <a:latin typeface="Times New Roman"/>
                <a:cs typeface="Times New Roman"/>
              </a:rPr>
              <a:t>From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et,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) at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00" y="8691574"/>
            <a:ext cx="951865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I</a:t>
            </a:r>
            <a:r>
              <a:rPr dirty="0" smtClean="0" sz="1000" spc="65">
                <a:latin typeface="Cambria Math"/>
                <a:cs typeface="Cambria Math"/>
              </a:rPr>
              <a:t>N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5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a</a:t>
            </a:r>
            <a:r>
              <a:rPr dirty="0" smtClean="0" sz="1000" spc="35">
                <a:latin typeface="Cambria Math"/>
                <a:cs typeface="Cambria Math"/>
              </a:rPr>
              <a:t>t</a:t>
            </a:r>
            <a:r>
              <a:rPr dirty="0" smtClean="0" sz="1000" spc="55">
                <a:latin typeface="Cambria Math"/>
                <a:cs typeface="Cambria Math"/>
              </a:rPr>
              <a:t>e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𝐼</a:t>
            </a:r>
            <a:endParaRPr baseline="-25793" sz="21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2577" y="8555990"/>
            <a:ext cx="27051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GS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9153" y="8861247"/>
            <a:ext cx="25527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7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S</a:t>
            </a:r>
            <a:r>
              <a:rPr dirty="0" smtClean="0" sz="1000" spc="55">
                <a:latin typeface="Cambria Math"/>
                <a:cs typeface="Cambria Math"/>
              </a:rPr>
              <a:t>S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15466" y="8782507"/>
            <a:ext cx="294131" cy="0"/>
          </a:xfrm>
          <a:custGeom>
            <a:avLst/>
            <a:gdLst/>
            <a:ahLst/>
            <a:cxnLst/>
            <a:rect l="l" t="t" r="r" b="b"/>
            <a:pathLst>
              <a:path w="294131" h="0">
                <a:moveTo>
                  <a:pt x="0" y="0"/>
                </a:moveTo>
                <a:lnTo>
                  <a:pt x="29413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841245" y="8782507"/>
            <a:ext cx="347471" cy="0"/>
          </a:xfrm>
          <a:custGeom>
            <a:avLst/>
            <a:gdLst/>
            <a:ahLst/>
            <a:cxnLst/>
            <a:rect l="l" t="t" r="r" b="b"/>
            <a:pathLst>
              <a:path w="347471" h="0">
                <a:moveTo>
                  <a:pt x="0" y="0"/>
                </a:moveTo>
                <a:lnTo>
                  <a:pt x="34747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645666" y="8519414"/>
            <a:ext cx="1488440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6850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000"/>
              </a:lnSpc>
              <a:tabLst>
                <a:tab pos="591185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95580">
              <a:lnSpc>
                <a:spcPts val="1175"/>
              </a:lnSpc>
            </a:pPr>
            <a:r>
              <a:rPr dirty="0" smtClean="0" sz="140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44500" y="9049715"/>
            <a:ext cx="27813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45">
                <a:latin typeface="Cambria Math"/>
                <a:cs typeface="Cambria Math"/>
              </a:rPr>
              <a:t>IN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3872" y="9013138"/>
            <a:ext cx="40513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90040" y="9049715"/>
            <a:ext cx="7747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∥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I</a:t>
            </a:r>
            <a:r>
              <a:rPr dirty="0" smtClean="0" sz="1000" spc="65">
                <a:latin typeface="Cambria Math"/>
                <a:cs typeface="Cambria Math"/>
              </a:rPr>
              <a:t>N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50">
                <a:latin typeface="Cambria Math"/>
                <a:cs typeface="Cambria Math"/>
              </a:rPr>
              <a:t>g</a:t>
            </a:r>
            <a:r>
              <a:rPr dirty="0" smtClean="0" sz="1000" spc="60">
                <a:latin typeface="Cambria Math"/>
                <a:cs typeface="Cambria Math"/>
              </a:rPr>
              <a:t>a</a:t>
            </a:r>
            <a:r>
              <a:rPr dirty="0" smtClean="0" sz="1000" spc="35">
                <a:latin typeface="Cambria Math"/>
                <a:cs typeface="Cambria Math"/>
              </a:rPr>
              <a:t>t</a:t>
            </a:r>
            <a:r>
              <a:rPr dirty="0" smtClean="0" sz="1000" spc="55">
                <a:latin typeface="Cambria Math"/>
                <a:cs typeface="Cambria Math"/>
              </a:rPr>
              <a:t>e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97710" y="9013138"/>
            <a:ext cx="23253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2440" y="6726935"/>
            <a:ext cx="3147060" cy="255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55091" y="332231"/>
            <a:ext cx="7094220" cy="5506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5872860"/>
            <a:ext cx="5770880" cy="8528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5697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16: </a:t>
            </a: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rti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d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tash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 for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5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N5460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10">
                <a:latin typeface="Times New Roman"/>
                <a:cs typeface="Times New Roman"/>
              </a:rPr>
              <a:t>2</a:t>
            </a:r>
            <a:r>
              <a:rPr dirty="0" smtClean="0" sz="1200" spc="0">
                <a:latin typeface="Times New Roman"/>
                <a:cs typeface="Times New Roman"/>
              </a:rPr>
              <a:t>N5465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6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9.3 The </a:t>
            </a:r>
            <a:r>
              <a:rPr dirty="0" smtClean="0" sz="1400" spc="-2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ate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17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ow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ut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076" y="6836536"/>
            <a:ext cx="240284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𝑰</a:t>
            </a:r>
            <a:r>
              <a:rPr dirty="0" smtClean="0" sz="1000" spc="-10">
                <a:latin typeface="Cambria Math"/>
                <a:cs typeface="Cambria Math"/>
              </a:rPr>
              <a:t>�𝐒𝐒</a:t>
            </a:r>
            <a:r>
              <a:rPr dirty="0" smtClean="0" baseline="11904" sz="2100" spc="75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1904" sz="2100" spc="-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𝑰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𝐒</a:t>
            </a:r>
            <a:r>
              <a:rPr dirty="0" smtClean="0" baseline="13888" sz="2100" spc="-15">
                <a:latin typeface="Cambria Math"/>
                <a:cs typeface="Cambria Math"/>
              </a:rPr>
              <a:t>⁄</a:t>
            </a:r>
            <a:r>
              <a:rPr dirty="0" smtClean="0" baseline="11904" sz="2100" spc="-15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𝐆�</a:t>
            </a:r>
            <a:r>
              <a:rPr dirty="0" smtClean="0" baseline="2777" sz="1500" spc="-15">
                <a:latin typeface="Cambria Math"/>
                <a:cs typeface="Cambria Math"/>
              </a:rPr>
              <a:t>(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67">
                <a:latin typeface="Cambria Math"/>
                <a:cs typeface="Cambria Math"/>
              </a:rPr>
              <a:t>)</a:t>
            </a:r>
            <a:r>
              <a:rPr dirty="0" smtClean="0" baseline="11904" sz="2100" spc="7">
                <a:latin typeface="Cambria Math"/>
                <a:cs typeface="Cambria Math"/>
              </a:rPr>
              <a:t>)</a:t>
            </a:r>
            <a:r>
              <a:rPr dirty="0" smtClean="0" baseline="11904" sz="2100" spc="67">
                <a:latin typeface="Cambria Math"/>
                <a:cs typeface="Cambria Math"/>
              </a:rPr>
              <a:t>)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9151" y="6733413"/>
            <a:ext cx="101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161148"/>
            <a:ext cx="1565275" cy="589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36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9838" y="7161148"/>
            <a:ext cx="10668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 9–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7815387"/>
            <a:ext cx="2989580" cy="757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83845" marR="12700" indent="-271780">
              <a:lnSpc>
                <a:spcPct val="111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𝒊�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𝒊�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∥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𝐒</a:t>
            </a:r>
            <a:r>
              <a:rPr dirty="0" smtClean="0" baseline="11904" sz="2100" spc="-15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82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)</a:t>
            </a:r>
            <a:r>
              <a:rPr dirty="0" smtClean="0" baseline="13888" sz="2100" spc="9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∥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𝐒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8676335"/>
            <a:ext cx="147066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𝒊�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8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6622" y="8639759"/>
            <a:ext cx="3260725" cy="5086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 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38"/>
              </a:spcBef>
            </a:pPr>
            <a:endParaRPr sz="750"/>
          </a:p>
          <a:p>
            <a:pPr marL="45910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17: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ommon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9015" y="766572"/>
            <a:ext cx="3108960" cy="251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480815" y="5580888"/>
            <a:ext cx="3913632" cy="3707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16620"/>
            <a:ext cx="6884034" cy="2348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1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18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ice.</a:t>
            </a:r>
            <a:endParaRPr sz="1400">
              <a:latin typeface="Times New Roman"/>
              <a:cs typeface="Times New Roman"/>
            </a:endParaRPr>
          </a:p>
          <a:p>
            <a:pPr marL="4090035">
              <a:lnSpc>
                <a:spcPct val="100000"/>
              </a:lnSpc>
              <a:spcBef>
                <a:spcPts val="215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  <a:p>
            <a:pPr marL="12700" marR="1816735">
              <a:lnSpc>
                <a:spcPct val="1143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9</a:t>
            </a:r>
            <a:r>
              <a:rPr dirty="0" smtClean="0" sz="1400" spc="5">
                <a:latin typeface="MS Mincho"/>
                <a:cs typeface="MS Mincho"/>
              </a:rPr>
              <a:t>–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𝜇S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effe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sz="1400" spc="65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D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𝜇S 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929890"/>
            <a:ext cx="1121410" cy="307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�����</a:t>
            </a:r>
            <a:r>
              <a:rPr dirty="0" smtClean="0" sz="1000" spc="4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g</a:t>
            </a:r>
            <a:endParaRPr baseline="-25793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3077" y="2757678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8130" y="3099943"/>
            <a:ext cx="14414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4817" y="3020822"/>
            <a:ext cx="222504" cy="0"/>
          </a:xfrm>
          <a:custGeom>
            <a:avLst/>
            <a:gdLst/>
            <a:ahLst/>
            <a:cxnLst/>
            <a:rect l="l" t="t" r="r" b="b"/>
            <a:pathLst>
              <a:path w="222504" h="0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918970" y="3020822"/>
            <a:ext cx="619048" cy="0"/>
          </a:xfrm>
          <a:custGeom>
            <a:avLst/>
            <a:gdLst/>
            <a:ahLst/>
            <a:cxnLst/>
            <a:rect l="l" t="t" r="r" b="b"/>
            <a:pathLst>
              <a:path w="619048" h="0">
                <a:moveTo>
                  <a:pt x="0" y="0"/>
                </a:moveTo>
                <a:lnTo>
                  <a:pt x="61904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23389" y="2757678"/>
            <a:ext cx="1515745" cy="479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54659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95580" marR="12700" indent="-182880">
              <a:lnSpc>
                <a:spcPct val="55900"/>
              </a:lnSpc>
              <a:spcBef>
                <a:spcPts val="300"/>
              </a:spcBef>
              <a:tabLst>
                <a:tab pos="862965" algn="l"/>
              </a:tabLst>
            </a:pPr>
            <a:r>
              <a:rPr dirty="0" smtClean="0" sz="1400">
                <a:latin typeface="Cambria Math"/>
                <a:cs typeface="Cambria Math"/>
              </a:rPr>
              <a:t>=	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 2000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𝜇S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3250310"/>
            <a:ext cx="6886575" cy="6049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 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sees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�����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�����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452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00"/>
              </a:lnSpc>
              <a:spcBef>
                <a:spcPts val="36"/>
              </a:spcBef>
            </a:pPr>
            <a:endParaRPr sz="900"/>
          </a:p>
          <a:p>
            <a:pPr marL="239395" marR="13335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2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pli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ie</a:t>
            </a:r>
            <a:r>
              <a:rPr dirty="0" smtClean="0" sz="1400" spc="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(ra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io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cy)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19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𝑿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algn="ctr" marR="145034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𝑋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21"/>
              </a:spcBef>
            </a:pPr>
            <a:endParaRPr sz="100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is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80"/>
              </a:spcBef>
            </a:pPr>
            <a:endParaRPr sz="1400"/>
          </a:p>
          <a:p>
            <a:pPr marL="12700" indent="12192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9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19: A </a:t>
            </a:r>
            <a:r>
              <a:rPr dirty="0" smtClean="0" sz="1200" spc="10">
                <a:latin typeface="Times New Roman"/>
                <a:cs typeface="Times New Roman"/>
              </a:rPr>
              <a:t>J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ET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de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9"/>
              </a:spcBef>
            </a:pPr>
            <a:endParaRPr sz="650"/>
          </a:p>
          <a:p>
            <a:pPr marL="12700" marR="4077970">
              <a:lnSpc>
                <a:spcPct val="110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9-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1: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19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are 2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5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350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μ</a:t>
            </a:r>
            <a:r>
              <a:rPr dirty="0" smtClean="0" sz="1400" spc="-15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mtClean="0" sz="140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GS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12700" marR="4373245">
              <a:lnSpc>
                <a:spcPct val="110400"/>
              </a:lnSpc>
              <a:spcBef>
                <a:spcPts val="45"/>
              </a:spcBef>
            </a:pPr>
            <a:r>
              <a:rPr dirty="0" smtClean="0" sz="1400">
                <a:latin typeface="Cambria Math"/>
                <a:cs typeface="Cambria Math"/>
              </a:rPr>
              <a:t>�</a:t>
            </a:r>
            <a:r>
              <a:rPr dirty="0" smtClean="0" sz="1400" spc="10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𝑋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60">
                <a:latin typeface="Cambria Math"/>
                <a:cs typeface="Cambria Math"/>
              </a:rPr>
              <a:t>g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𝜋𝑓</a:t>
            </a:r>
            <a:r>
              <a:rPr dirty="0" smtClean="0" sz="1400" spc="2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22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35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5">
                <a:latin typeface="Cambria Math"/>
                <a:cs typeface="Cambria Math"/>
              </a:rPr>
              <a:t>μ</a:t>
            </a:r>
            <a:r>
              <a:rPr dirty="0" smtClean="0" sz="1400" spc="-5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2𝜋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MHz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mH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2199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04">
                <a:latin typeface="Cambria Math"/>
                <a:cs typeface="Cambria Math"/>
              </a:rPr>
              <a:t>G</a:t>
            </a:r>
            <a:r>
              <a:rPr dirty="0" smtClean="0" baseline="-16666" sz="1500" spc="89">
                <a:latin typeface="Cambria Math"/>
                <a:cs typeface="Cambria Math"/>
              </a:rPr>
              <a:t>S</a:t>
            </a:r>
            <a:r>
              <a:rPr dirty="0" smtClean="0" baseline="-16666" sz="1500" spc="179">
                <a:latin typeface="Cambria Math"/>
                <a:cs typeface="Cambria Math"/>
              </a:rPr>
              <a:t>S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9.995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2021-11-06T12:13:46Z</dcterms:created>
  <dcterms:modified xsi:type="dcterms:W3CDTF">2021-11-06T12:13:46Z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2020-05-09T00:00:00Z</vt:filetime>
  </property>
  <property fmtid="{D5CDD505-2E9C-101B-9397-08002B2CF9AE}" pid="3" name="LastSaved">
    <vt:filetime>2021-11-06T00:00:00Z</vt:filetime>
  </property>
</Properties>
</file>